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93" r:id="rId2"/>
    <p:sldId id="323" r:id="rId3"/>
    <p:sldId id="294" r:id="rId4"/>
    <p:sldId id="265" r:id="rId5"/>
    <p:sldId id="292" r:id="rId6"/>
    <p:sldId id="257" r:id="rId7"/>
    <p:sldId id="263" r:id="rId8"/>
    <p:sldId id="307" r:id="rId9"/>
    <p:sldId id="308" r:id="rId10"/>
    <p:sldId id="309" r:id="rId11"/>
    <p:sldId id="310" r:id="rId12"/>
    <p:sldId id="317" r:id="rId13"/>
    <p:sldId id="275" r:id="rId14"/>
    <p:sldId id="316" r:id="rId15"/>
    <p:sldId id="322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42" r:id="rId29"/>
    <p:sldId id="336" r:id="rId30"/>
    <p:sldId id="337" r:id="rId31"/>
    <p:sldId id="338" r:id="rId32"/>
    <p:sldId id="339" r:id="rId33"/>
    <p:sldId id="264" r:id="rId34"/>
    <p:sldId id="288" r:id="rId35"/>
    <p:sldId id="284" r:id="rId36"/>
    <p:sldId id="285" r:id="rId37"/>
    <p:sldId id="286" r:id="rId38"/>
    <p:sldId id="320" r:id="rId39"/>
    <p:sldId id="290" r:id="rId40"/>
    <p:sldId id="291" r:id="rId41"/>
    <p:sldId id="277" r:id="rId42"/>
    <p:sldId id="319" r:id="rId43"/>
    <p:sldId id="268" r:id="rId44"/>
    <p:sldId id="279" r:id="rId45"/>
    <p:sldId id="271" r:id="rId46"/>
    <p:sldId id="343" r:id="rId47"/>
    <p:sldId id="341" r:id="rId48"/>
    <p:sldId id="267" r:id="rId49"/>
    <p:sldId id="266" r:id="rId50"/>
    <p:sldId id="314" r:id="rId51"/>
    <p:sldId id="340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5530"/>
    <a:srgbClr val="3969D3"/>
    <a:srgbClr val="55B7A7"/>
    <a:srgbClr val="E1862B"/>
    <a:srgbClr val="D434D8"/>
    <a:srgbClr val="F319E3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67" autoAdjust="0"/>
    <p:restoredTop sz="93985" autoAdjust="0"/>
  </p:normalViewPr>
  <p:slideViewPr>
    <p:cSldViewPr>
      <p:cViewPr>
        <p:scale>
          <a:sx n="100" d="100"/>
          <a:sy n="100" d="100"/>
        </p:scale>
        <p:origin x="-258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6A853-CA5B-43A8-8B60-E50863BC961A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907F9-E256-491D-BE52-A30159359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39 families 149 members</a:t>
            </a:r>
            <a:r>
              <a:rPr lang="en-US" baseline="0" dirty="0" smtClean="0"/>
              <a:t> not including </a:t>
            </a:r>
            <a:r>
              <a:rPr lang="en-US" baseline="0" dirty="0" err="1" smtClean="0"/>
              <a:t>proband</a:t>
            </a:r>
            <a:r>
              <a:rPr lang="en-US" baseline="0" dirty="0" smtClean="0"/>
              <a:t> 52% of </a:t>
            </a:r>
            <a:r>
              <a:rPr lang="en-US" baseline="0" dirty="0" err="1" smtClean="0"/>
              <a:t>fam</a:t>
            </a:r>
            <a:r>
              <a:rPr lang="en-US" baseline="0" dirty="0" smtClean="0"/>
              <a:t> members have DC which is higher that general population figures of 5%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907F9-E256-491D-BE52-A3015935938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3D74A-6986-4D9F-8EAD-96232FA4C67D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5081F-3014-48B7-8D79-9EA56C387B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www.autismspeaks.org/images/press/d_200601_KKI-Logo-lg.gif&amp;imgrefurl=http://www.autismspeaks.org/press/national_autism_project.php&amp;h=89&amp;w=180&amp;sz=7&amp;tbnid=Z27oqIRVnD-WrM:&amp;tbnh=50&amp;tbnw=101&amp;prev=/images?q=kki+logo&amp;zoom=1&amp;q=kki+logo&amp;hl=en&amp;usg=__ioq5PYuorB6mpL7BvCf7mZmnbzI=&amp;sa=X&amp;ei=m4-NTNrzOcKqlAeIyYFj&amp;sqi=2&amp;ved=0CBgQ9QEwAQ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danatl.org/" TargetMode="External"/><Relationship Id="rId3" Type="http://schemas.openxmlformats.org/officeDocument/2006/relationships/hyperlink" Target="http://www.dyslexia.com/library/classroom.htm" TargetMode="External"/><Relationship Id="rId7" Type="http://schemas.openxmlformats.org/officeDocument/2006/relationships/hyperlink" Target="http://www.learningdisabilities.org.uk/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yslexia-parent.com/magazine.html" TargetMode="External"/><Relationship Id="rId11" Type="http://schemas.openxmlformats.org/officeDocument/2006/relationships/hyperlink" Target="http://www.iidc.indiana.edu/" TargetMode="External"/><Relationship Id="rId5" Type="http://schemas.openxmlformats.org/officeDocument/2006/relationships/hyperlink" Target="http://www.nhlbi.nih.gov/health/public/sleep/healthy_sleep.pdf" TargetMode="External"/><Relationship Id="rId10" Type="http://schemas.openxmlformats.org/officeDocument/2006/relationships/hyperlink" Target="http://www.teacch.com/" TargetMode="External"/><Relationship Id="rId4" Type="http://schemas.openxmlformats.org/officeDocument/2006/relationships/hyperlink" Target="http://www.schoolpsychology.net/p_01.html" TargetMode="External"/><Relationship Id="rId9" Type="http://schemas.openxmlformats.org/officeDocument/2006/relationships/hyperlink" Target="http://www.ncld.org/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add.org/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addwarehouse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03651" y="3276600"/>
            <a:ext cx="534928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Constance L. Smith-Hicks, MD. Ph. D</a:t>
            </a:r>
          </a:p>
          <a:p>
            <a:r>
              <a:rPr lang="en-US" sz="2400" b="1" dirty="0" smtClean="0"/>
              <a:t>Pediatric Neurologist</a:t>
            </a:r>
          </a:p>
          <a:p>
            <a:r>
              <a:rPr lang="en-US" sz="2400" b="1" dirty="0" smtClean="0"/>
              <a:t>Center for Autism and Related Disorders</a:t>
            </a:r>
          </a:p>
          <a:p>
            <a:r>
              <a:rPr lang="en-US" sz="2400" b="1" dirty="0" smtClean="0"/>
              <a:t>Kennedy Krieger Institute</a:t>
            </a:r>
          </a:p>
          <a:p>
            <a:r>
              <a:rPr lang="en-US" sz="2400" b="1" dirty="0" smtClean="0"/>
              <a:t>Assistant Professor of Neurology </a:t>
            </a:r>
          </a:p>
          <a:p>
            <a:r>
              <a:rPr lang="en-US" sz="2400" b="1" dirty="0" smtClean="0"/>
              <a:t>Johns  Hopkins University School of Med</a:t>
            </a:r>
          </a:p>
        </p:txBody>
      </p:sp>
      <p:sp>
        <p:nvSpPr>
          <p:cNvPr id="88066" name="AutoShape 2" descr="data:image/jpg;base64,/9j/4AAQSkZJRgABAQAAAQABAAD/2wCEAAkGBhQREBIUEBQVFRUVFiAYGBYXGB8fIBohJCUhICgjIhwfJyYeJh0kICAaJTEkLygpLiwuHyE0NTAqNycrLykBCQoKDgwOGQ8PGSkiHCQsNTI1Liw1Lyw1NSosNC01NTU2NTQ1KS8uLjU1NSosKik0KTA1LC8sLCosLDUpKikpNP/AABEIAEcAkAMBIgACEQEDEQH/xAAbAAACAwEBAQAAAAAAAAAAAAAABgMEBQcBAv/EADkQAAICAAQEBAMFBwQDAAAAAAECAxEABBIhBQYiMRNBUWEUMpEjQlNx0hUWUoGhscEHJNHhJXKi/8QAGQEBAAMBAQAAAAAAAAAAAAAAAAECAwQF/8QAJxEAAwACAQMCBgMAAAAAAAAAAAECAxEhBBJBMfAiUWGBkcEj0fH/2gAMAwEAAhEDEQA/AO34MGDABgwYMAGDBijxnjCZWIyOCd6AHck4lLZWqUrb9C9gxm8C42uajLqrLTaSGr/GJuL8TXLwtI/l2HqfIYae9ELJLnv3wJfPWXmXNK6s1OAI9JOxHkAPOzfveH2EHSt96F3jk0HFpFl1uzHUwZwT83n2P9PTasOnJPH/ABY/Blb7RPlvuy/5I/tRxtcvtX0PL6TPDy147vfv8DRgwYyOaM+0WWcxMFkrayLq96B7kDGKW3o9S7US6fg18GF3kniE00LtM2oBqUkb+/sR/wB4YsGtPRGLIskK15DBgwYg0DBgwYAMGDBgAwYMGADCh/qBxGPw1hPVJq1UD8vlZ/O9hiHmvjeZgnJjtIyulbohjVlgO+1jf2xn5/iqnIgRR6WZgs7tuxNWDZ3Orvfl2xtEa0zzOp6lVN41w18/17+pPyfzCkCssiFUJvxRbC67N/Sq/wC8a2eriE0Uah/h4+t3KkBz2Ci68r39zjN/06z9NLFROqnBA2FbGz9K/nhzz2eWGNpJDSqLP/A9zhfFceo6ae/Au6vh88fL9fY5lzcR8bNXkQP6DDfw/geXzWXy8lMGVFGtGIYFdqJ9jhf5d5f+NaeWUkKSaI/iO9/kvpi/yYzwZqbKuQQATt2sVuPzB/oMXr00nyjmwL+TuufhtjM7Pl8tIzOZWjVmBYAE0LANf3xzLjE0pnJmctIADfpYDUB5AXjofMU7Noy8Zpp7BarpfP63/fCseSnllkCSpStp6ySxArcgYrjaXLNeti71EJvXv+hr5az6tloA0il9AsWL+g9sbGOScS4b8K5VjcisCCvaqu/W7rHWlN7+uKXOuUdXSZqtOKWnOj3BgwYzO0MGDBgAwYw4+PwtHPIMxJoy5IlJjrQR3BuMGxtYF9x640MrciK6yyUwsWgU/RkBH0wBcwYg+Hb8V/on6cHw7fiv9E/TgD5z+WV0bUoPSwHqLFGj3F+2MHl3l4MqTZhF1aR4cYGyCvMHu59TZwwfDt+K/wBE/TilwvOrmFdopZCEkaM2qjqQ6TsVvviyppaMawzVKn4KGXnjh4jKpKpriTSNlFgnb88U+fZGdsvCLVHYEuR02TQF9ttzX5Y1+LyRZZfHzEhULQ8Tw1YjfbcISBZ+p98GazUTOkEkrs0q6hGYgbXtZGilAJHeqxKrTTMqwOsdRv1Zo5HJLDGsaClUUP8An8z3wm8Qk+F4ssjbRydye1EUfoQMNOanWIxLJOymV/DjFL1NRNDp9AfpiWTh+ogs5JHYlUNf/OE1p8l8uHvlKeNNNfYz+MoSYczB9p4d2F31KfMV3r/OMv43L6nlGZkVnJNKiahf3dRU7bDzwzjLN+I/0T9OI/2YNWrUdX8WmO/rpvBUReFt7T/38oTM3wWSVS8niF5bMauwBpa7ihubG22yk4bOXYdOXTqdrH321dtjR/hNWPbELZqGWdss0rPIih2RogQAexsppo70b9caK5VgKEjgD2T9OFXtaIxdOsd9xYwYqTroVmeZwqgsTSbAbn7vpj5yjeLGkkczMjqGVgE3BFg/L5jFDqLuDEHw7fiv9E/TgGXb8R/on6cAc4yWaaDMZueUCTJx8Ql8VQN4WqPTMw31IvYiui9W9bMUHG58xm5RBLAscM0aMrEW6MqtqGxJLaughgvT2O+GCLhUCh1WKICT51CqNX/sB3/niOPl7LKysuXhDINKsI1BUegNbDACdwTmPNMvD3knVvi0nDL4agKUDMrLW99NEEkH2xW/fPNQZbJzyTJJ8TkjKwZFVY2BhGu130ASksDfy2K7Yff2Hl6UeBFSXpGhaW+9Ctr8674BwWDp+xi6VKr0L0qe4G2ymzY7HAC43GcxHNl8vLNH/uJnCzLpYqqxhwpOlU8RjddNaR2J3xh8F4tLlF1GQvC+fzUMlKuoyFmMZFCgWYaaqtTL2F29fsTKiMZfwYAl6xFoWrH3gtdxtv5bYg/YAWZPDSGPLqfFZUSmeXyJrp0i79bA8sAYvPEcqcElGYcNLUWtwABq8RLoCtgcWOXM8Y5p8tmqXNklxLW2YTfSyAnYJekx30+4ayyZrKRzLplRJFu9LgMPzo7Yjn4RC+nXFGxQUpZAdI9AT2/lgBN4Vx7NHLcLmlnVznJowyiNQApjckAj1ZQb/kKxHHzTnHyYzaPCVlUfZCmeMmRVOlKUl0QuChLFnC16F2HB4AqKIY9MZ1INApT6qK2PuMZPMXKiSwyjLxZdZJXRpNSACUBgxVmUagWr5tyDvgDHPG84syQu4VZ5pFhkkQRuVRQ29qV1uxYAGMdMZNWcWuDZ3Ny51opMxHphggkcRRgrIz+KGpj1BSUU+3b1u1wrk2JTKZoIQkuj/bi3jBTV19QrWdVWANlHfG5Dw2JG1pGitQXUqgGh2FjyHpgBM5g4g0Gc4rLEwWSLhiOpIBoq0xGxx7meOZyOaSFJFmZstDOgIjRrZyrohPSWKgldV79yRhtm4Rl3ZmeGJmcUxKKSw9CTuR7HHzLwjLMwDRQl9IoFV1aV7V56Qar0wAo8M5gmnnZo80xjXICZVaJFJbXKp1L31LoUGiBYNUDirleY808OYm+Iox8KhzITQhBdo5WJ7XWpR2/LD2/BYCVJhiJRdC2i7Kfujb5fbHqcFgBVhDECq6FIRelT90bbL327bnACNzJzZmEWURTBf/GpmAwVSVcuqlgfQqT+XfGrleK5l81LEk8VZaaNHEmkGRWCsW0he51FUIKi13vfG9Dy7lVB0ZeAdJTaNflPde3y+2JE4Flw0biCIPGNKNoW1HoDVgYARWzCpm5pWIEMXE/tGRetWMSKu/nGzEhgBe48rIvfvtMYWkuHUJNBjCtqVh4mpbPQxARaNgGm3FrjzBgCd+dnDT6yiBJRHp0MzJqdVRib0kMjEmiSpI2NEYjyHOOYmjZ08O48p47R6T1MGlQrqLAAAovr57+hgwBDxbmEh4sxDLHIUyuZkVjEwDAeA2kgkEXR3/phwSaHNLKla1V/DdSDV0Gr3FEYMGAE3hWaCU2X8NZJOIT5fWYydKku1AWvmiHfbFv99HBl8Ro10zCAqEYsjGQqCd9JVko7ElSex3r3BgCvDzrKyGQPGLy+WcIYyQDJI0chuwdjsBfkO47j87zoJC3hMFWQ3oK6RHmFhLHqN9DFqHmu13WDBgCxLzdMpW3hKhInOlH6g87RGiSCKXSe3zX3GNTl3mASfZyyapWmnUAIRQieqvtspT6+xx5gwBg5nPwJnc+ZnUKuYhJQxai58NAAG+6denf1HcDfFfMc1P4pntBLFlJy0egkR6Zogyk31UqnceYJHcDBgwBrQ85M7hQ8ao0sqJIY2NlTGVUqDe6sxLbfKO3Y0357Z/E0OqKskRDGM2FMzxOCLPak3B31Gvb3BgAm5tkiEqxrEpDZgpSECWRHACEA9JYNu/aze1EG9Dzgyzv4zJ4SnM3pRtSiAqbuzZ0sb2F0K9zBgD/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228600"/>
            <a:ext cx="962025" cy="4762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068" name="AutoShape 4" descr="data:image/jpg;base64,/9j/4AAQSkZJRgABAQAAAQABAAD/2wCEAAkGBhQREBIUEBQVFRUVFiAYGBYXGB8fIBohJCUhICgjIhwfJyYeJh0kICAaJTEkLygpLiwuHyE0NTAqNycrLykBCQoKDgwOGQ8PGSkiHCQsNTI1Liw1Lyw1NSosNC01NTU2NTQ1KS8uLjU1NSosKik0KTA1LC8sLCosLDUpKikpNP/AABEIAEcAkAMBIgACEQEDEQH/xAAbAAACAwEBAQAAAAAAAAAAAAAABgMEBQcBAv/EADkQAAICAAQEBAMFBwQDAAAAAAECAxEABBIhBQYiMRNBUWEUMpEjQlNx0hUWUoGhscEHJNHhJXKi/8QAGQEBAAMBAQAAAAAAAAAAAAAAAAECAwQF/8QAJxEAAwACAQMCBgMAAAAAAAAAAAECAxEhBBJBMfAiUWGBkcEj0fH/2gAMAwEAAhEDEQA/AO34MGDABgwYMAGDBijxnjCZWIyOCd6AHck4lLZWqUrb9C9gxm8C42uajLqrLTaSGr/GJuL8TXLwtI/l2HqfIYae9ELJLnv3wJfPWXmXNK6s1OAI9JOxHkAPOzfveH2EHSt96F3jk0HFpFl1uzHUwZwT83n2P9PTasOnJPH/ABY/Blb7RPlvuy/5I/tRxtcvtX0PL6TPDy147vfv8DRgwYyOaM+0WWcxMFkrayLq96B7kDGKW3o9S7US6fg18GF3kniE00LtM2oBqUkb+/sR/wB4YsGtPRGLIskK15DBgwYg0DBgwYAMGDBgAwYMGADCh/qBxGPw1hPVJq1UD8vlZ/O9hiHmvjeZgnJjtIyulbohjVlgO+1jf2xn5/iqnIgRR6WZgs7tuxNWDZ3Orvfl2xtEa0zzOp6lVN41w18/17+pPyfzCkCssiFUJvxRbC67N/Sq/wC8a2eriE0Uah/h4+t3KkBz2Ci68r39zjN/06z9NLFROqnBA2FbGz9K/nhzz2eWGNpJDSqLP/A9zhfFceo6ae/Au6vh88fL9fY5lzcR8bNXkQP6DDfw/geXzWXy8lMGVFGtGIYFdqJ9jhf5d5f+NaeWUkKSaI/iO9/kvpi/yYzwZqbKuQQATt2sVuPzB/oMXr00nyjmwL+TuufhtjM7Pl8tIzOZWjVmBYAE0LANf3xzLjE0pnJmctIADfpYDUB5AXjofMU7Noy8Zpp7BarpfP63/fCseSnllkCSpStp6ySxArcgYrjaXLNeti71EJvXv+hr5az6tloA0il9AsWL+g9sbGOScS4b8K5VjcisCCvaqu/W7rHWlN7+uKXOuUdXSZqtOKWnOj3BgwYzO0MGDBgAwYw4+PwtHPIMxJoy5IlJjrQR3BuMGxtYF9x640MrciK6yyUwsWgU/RkBH0wBcwYg+Hb8V/on6cHw7fiv9E/TgD5z+WV0bUoPSwHqLFGj3F+2MHl3l4MqTZhF1aR4cYGyCvMHu59TZwwfDt+K/wBE/TilwvOrmFdopZCEkaM2qjqQ6TsVvviyppaMawzVKn4KGXnjh4jKpKpriTSNlFgnb88U+fZGdsvCLVHYEuR02TQF9ttzX5Y1+LyRZZfHzEhULQ8Tw1YjfbcISBZ+p98GazUTOkEkrs0q6hGYgbXtZGilAJHeqxKrTTMqwOsdRv1Zo5HJLDGsaClUUP8An8z3wm8Qk+F4ssjbRydye1EUfoQMNOanWIxLJOymV/DjFL1NRNDp9AfpiWTh+ogs5JHYlUNf/OE1p8l8uHvlKeNNNfYz+MoSYczB9p4d2F31KfMV3r/OMv43L6nlGZkVnJNKiahf3dRU7bDzwzjLN+I/0T9OI/2YNWrUdX8WmO/rpvBUReFt7T/38oTM3wWSVS8niF5bMauwBpa7ihubG22yk4bOXYdOXTqdrH321dtjR/hNWPbELZqGWdss0rPIih2RogQAexsppo70b9caK5VgKEjgD2T9OFXtaIxdOsd9xYwYqTroVmeZwqgsTSbAbn7vpj5yjeLGkkczMjqGVgE3BFg/L5jFDqLuDEHw7fiv9E/TgGXb8R/on6cAc4yWaaDMZueUCTJx8Ql8VQN4WqPTMw31IvYiui9W9bMUHG58xm5RBLAscM0aMrEW6MqtqGxJLaughgvT2O+GCLhUCh1WKICT51CqNX/sB3/niOPl7LKysuXhDINKsI1BUegNbDACdwTmPNMvD3knVvi0nDL4agKUDMrLW99NEEkH2xW/fPNQZbJzyTJJ8TkjKwZFVY2BhGu130ASksDfy2K7Yff2Hl6UeBFSXpGhaW+9Ctr8674BwWDp+xi6VKr0L0qe4G2ymzY7HAC43GcxHNl8vLNH/uJnCzLpYqqxhwpOlU8RjddNaR2J3xh8F4tLlF1GQvC+fzUMlKuoyFmMZFCgWYaaqtTL2F29fsTKiMZfwYAl6xFoWrH3gtdxtv5bYg/YAWZPDSGPLqfFZUSmeXyJrp0i79bA8sAYvPEcqcElGYcNLUWtwABq8RLoCtgcWOXM8Y5p8tmqXNklxLW2YTfSyAnYJekx30+4ayyZrKRzLplRJFu9LgMPzo7Yjn4RC+nXFGxQUpZAdI9AT2/lgBN4Vx7NHLcLmlnVznJowyiNQApjckAj1ZQb/kKxHHzTnHyYzaPCVlUfZCmeMmRVOlKUl0QuChLFnC16F2HB4AqKIY9MZ1INApT6qK2PuMZPMXKiSwyjLxZdZJXRpNSACUBgxVmUagWr5tyDvgDHPG84syQu4VZ5pFhkkQRuVRQ29qV1uxYAGMdMZNWcWuDZ3Ny51opMxHphggkcRRgrIz+KGpj1BSUU+3b1u1wrk2JTKZoIQkuj/bi3jBTV19QrWdVWANlHfG5Dw2JG1pGitQXUqgGh2FjyHpgBM5g4g0Gc4rLEwWSLhiOpIBoq0xGxx7meOZyOaSFJFmZstDOgIjRrZyrohPSWKgldV79yRhtm4Rl3ZmeGJmcUxKKSw9CTuR7HHzLwjLMwDRQl9IoFV1aV7V56Qar0wAo8M5gmnnZo80xjXICZVaJFJbXKp1L31LoUGiBYNUDirleY808OYm+Iox8KhzITQhBdo5WJ7XWpR2/LD2/BYCVJhiJRdC2i7Kfujb5fbHqcFgBVhDECq6FIRelT90bbL327bnACNzJzZmEWURTBf/GpmAwVSVcuqlgfQqT+XfGrleK5l81LEk8VZaaNHEmkGRWCsW0he51FUIKi13vfG9Dy7lVB0ZeAdJTaNflPde3y+2JE4Flw0biCIPGNKNoW1HoDVgYARWzCpm5pWIEMXE/tGRetWMSKu/nGzEhgBe48rIvfvtMYWkuHUJNBjCtqVh4mpbPQxARaNgGm3FrjzBgCd+dnDT6yiBJRHp0MzJqdVRib0kMjEmiSpI2NEYjyHOOYmjZ08O48p47R6T1MGlQrqLAAAovr57+hgwBDxbmEh4sxDLHIUyuZkVjEwDAeA2kgkEXR3/phwSaHNLKla1V/DdSDV0Gr3FEYMGAE3hWaCU2X8NZJOIT5fWYydKku1AWvmiHfbFv99HBl8Ro10zCAqEYsjGQqCd9JVko7ElSex3r3BgCvDzrKyGQPGLy+WcIYyQDJI0chuwdjsBfkO47j87zoJC3hMFWQ3oK6RHmFhLHqN9DFqHmu13WDBgCxLzdMpW3hKhInOlH6g87RGiSCKXSe3zX3GNTl3mASfZyyapWmnUAIRQieqvtspT6+xx5gwBg5nPwJnc+ZnUKuYhJQxai58NAAG+6denf1HcDfFfMc1P4pntBLFlJy0egkR6Zogyk31UqnceYJHcDBgwBrQ85M7hQ8ao0sqJIY2NlTGVUqDe6sxLbfKO3Y0357Z/E0OqKskRDGM2FMzxOCLPak3B31Gvb3BgAm5tkiEqxrEpDZgpSECWRHACEA9JYNu/aze1EG9Dzgyzv4zJ4SnM3pRtSiAqbuzZ0sb2F0K9zBgD/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228600"/>
            <a:ext cx="962025" cy="4762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070" name="AutoShape 6" descr="data:image/jpg;base64,/9j/4AAQSkZJRgABAQAAAQABAAD/2wCEAAkGBhQREBIUEBQVFRUVFiAYGBYXGB8fIBohJCUhICgjIhwfJyYeJh0kICAaJTEkLygpLiwuHyE0NTAqNycrLykBCQoKDgwOGQ8PGSkiHCQsNTI1Liw1Lyw1NSosNC01NTU2NTQ1KS8uLjU1NSosKik0KTA1LC8sLCosLDUpKikpNP/AABEIAEcAkAMBIgACEQEDEQH/xAAbAAACAwEBAQAAAAAAAAAAAAAABgMEBQcBAv/EADkQAAICAAQEBAMFBwQDAAAAAAECAxEABBIhBQYiMRNBUWEUMpEjQlNx0hUWUoGhscEHJNHhJXKi/8QAGQEBAAMBAQAAAAAAAAAAAAAAAAECAwQF/8QAJxEAAwACAQMCBgMAAAAAAAAAAAECAxEhBBJBMfAiUWGBkcEj0fH/2gAMAwEAAhEDEQA/AO34MGDABgwYMAGDBijxnjCZWIyOCd6AHck4lLZWqUrb9C9gxm8C42uajLqrLTaSGr/GJuL8TXLwtI/l2HqfIYae9ELJLnv3wJfPWXmXNK6s1OAI9JOxHkAPOzfveH2EHSt96F3jk0HFpFl1uzHUwZwT83n2P9PTasOnJPH/ABY/Blb7RPlvuy/5I/tRxtcvtX0PL6TPDy147vfv8DRgwYyOaM+0WWcxMFkrayLq96B7kDGKW3o9S7US6fg18GF3kniE00LtM2oBqUkb+/sR/wB4YsGtPRGLIskK15DBgwYg0DBgwYAMGDBgAwYMGADCh/qBxGPw1hPVJq1UD8vlZ/O9hiHmvjeZgnJjtIyulbohjVlgO+1jf2xn5/iqnIgRR6WZgs7tuxNWDZ3Orvfl2xtEa0zzOp6lVN41w18/17+pPyfzCkCssiFUJvxRbC67N/Sq/wC8a2eriE0Uah/h4+t3KkBz2Ci68r39zjN/06z9NLFROqnBA2FbGz9K/nhzz2eWGNpJDSqLP/A9zhfFceo6ae/Au6vh88fL9fY5lzcR8bNXkQP6DDfw/geXzWXy8lMGVFGtGIYFdqJ9jhf5d5f+NaeWUkKSaI/iO9/kvpi/yYzwZqbKuQQATt2sVuPzB/oMXr00nyjmwL+TuufhtjM7Pl8tIzOZWjVmBYAE0LANf3xzLjE0pnJmctIADfpYDUB5AXjofMU7Noy8Zpp7BarpfP63/fCseSnllkCSpStp6ySxArcgYrjaXLNeti71EJvXv+hr5az6tloA0il9AsWL+g9sbGOScS4b8K5VjcisCCvaqu/W7rHWlN7+uKXOuUdXSZqtOKWnOj3BgwYzO0MGDBgAwYw4+PwtHPIMxJoy5IlJjrQR3BuMGxtYF9x640MrciK6yyUwsWgU/RkBH0wBcwYg+Hb8V/on6cHw7fiv9E/TgD5z+WV0bUoPSwHqLFGj3F+2MHl3l4MqTZhF1aR4cYGyCvMHu59TZwwfDt+K/wBE/TilwvOrmFdopZCEkaM2qjqQ6TsVvviyppaMawzVKn4KGXnjh4jKpKpriTSNlFgnb88U+fZGdsvCLVHYEuR02TQF9ttzX5Y1+LyRZZfHzEhULQ8Tw1YjfbcISBZ+p98GazUTOkEkrs0q6hGYgbXtZGilAJHeqxKrTTMqwOsdRv1Zo5HJLDGsaClUUP8An8z3wm8Qk+F4ssjbRydye1EUfoQMNOanWIxLJOymV/DjFL1NRNDp9AfpiWTh+ogs5JHYlUNf/OE1p8l8uHvlKeNNNfYz+MoSYczB9p4d2F31KfMV3r/OMv43L6nlGZkVnJNKiahf3dRU7bDzwzjLN+I/0T9OI/2YNWrUdX8WmO/rpvBUReFt7T/38oTM3wWSVS8niF5bMauwBpa7ihubG22yk4bOXYdOXTqdrH321dtjR/hNWPbELZqGWdss0rPIih2RogQAexsppo70b9caK5VgKEjgD2T9OFXtaIxdOsd9xYwYqTroVmeZwqgsTSbAbn7vpj5yjeLGkkczMjqGVgE3BFg/L5jFDqLuDEHw7fiv9E/TgGXb8R/on6cAc4yWaaDMZueUCTJx8Ql8VQN4WqPTMw31IvYiui9W9bMUHG58xm5RBLAscM0aMrEW6MqtqGxJLaughgvT2O+GCLhUCh1WKICT51CqNX/sB3/niOPl7LKysuXhDINKsI1BUegNbDACdwTmPNMvD3knVvi0nDL4agKUDMrLW99NEEkH2xW/fPNQZbJzyTJJ8TkjKwZFVY2BhGu130ASksDfy2K7Yff2Hl6UeBFSXpGhaW+9Ctr8674BwWDp+xi6VKr0L0qe4G2ymzY7HAC43GcxHNl8vLNH/uJnCzLpYqqxhwpOlU8RjddNaR2J3xh8F4tLlF1GQvC+fzUMlKuoyFmMZFCgWYaaqtTL2F29fsTKiMZfwYAl6xFoWrH3gtdxtv5bYg/YAWZPDSGPLqfFZUSmeXyJrp0i79bA8sAYvPEcqcElGYcNLUWtwABq8RLoCtgcWOXM8Y5p8tmqXNklxLW2YTfSyAnYJekx30+4ayyZrKRzLplRJFu9LgMPzo7Yjn4RC+nXFGxQUpZAdI9AT2/lgBN4Vx7NHLcLmlnVznJowyiNQApjckAj1ZQb/kKxHHzTnHyYzaPCVlUfZCmeMmRVOlKUl0QuChLFnC16F2HB4AqKIY9MZ1INApT6qK2PuMZPMXKiSwyjLxZdZJXRpNSACUBgxVmUagWr5tyDvgDHPG84syQu4VZ5pFhkkQRuVRQ29qV1uxYAGMdMZNWcWuDZ3Ny51opMxHphggkcRRgrIz+KGpj1BSUU+3b1u1wrk2JTKZoIQkuj/bi3jBTV19QrWdVWANlHfG5Dw2JG1pGitQXUqgGh2FjyHpgBM5g4g0Gc4rLEwWSLhiOpIBoq0xGxx7meOZyOaSFJFmZstDOgIjRrZyrohPSWKgldV79yRhtm4Rl3ZmeGJmcUxKKSw9CTuR7HHzLwjLMwDRQl9IoFV1aV7V56Qar0wAo8M5gmnnZo80xjXICZVaJFJbXKp1L31LoUGiBYNUDirleY808OYm+Iox8KhzITQhBdo5WJ7XWpR2/LD2/BYCVJhiJRdC2i7Kfujb5fbHqcFgBVhDECq6FIRelT90bbL327bnACNzJzZmEWURTBf/GpmAwVSVcuqlgfQqT+XfGrleK5l81LEk8VZaaNHEmkGRWCsW0he51FUIKi13vfG9Dy7lVB0ZeAdJTaNflPde3y+2JE4Flw0biCIPGNKNoW1HoDVgYARWzCpm5pWIEMXE/tGRetWMSKu/nGzEhgBe48rIvfvtMYWkuHUJNBjCtqVh4mpbPQxARaNgGm3FrjzBgCd+dnDT6yiBJRHp0MzJqdVRib0kMjEmiSpI2NEYjyHOOYmjZ08O48p47R6T1MGlQrqLAAAovr57+hgwBDxbmEh4sxDLHIUyuZkVjEwDAeA2kgkEXR3/phwSaHNLKla1V/DdSDV0Gr3FEYMGAE3hWaCU2X8NZJOIT5fWYydKku1AWvmiHfbFv99HBl8Ro10zCAqEYsjGQqCd9JVko7ElSex3r3BgCvDzrKyGQPGLy+WcIYyQDJI0chuwdjsBfkO47j87zoJC3hMFWQ3oK6RHmFhLHqN9DFqHmu13WDBgCxLzdMpW3hKhInOlH6g87RGiSCKXSe3zX3GNTl3mASfZyyapWmnUAIRQieqvtspT6+xx5gwBg5nPwJnc+ZnUKuYhJQxai58NAAG+6denf1HcDfFfMc1P4pntBLFlJy0egkR6Zogyk31UqnceYJHcDBgwBrQ85M7hQ8ao0sqJIY2NlTGVUqDe6sxLbfKO3Y0357Z/E0OqKskRDGM2FMzxOCLPak3B31Gvb3BgAm5tkiEqxrEpDZgpSECWRHACEA9JYNu/aze1EG9Dzgyzv4zJ4SnM3pRtSiAqbuzZ0sb2F0K9zBgD//2Q=="/>
          <p:cNvSpPr>
            <a:spLocks noChangeAspect="1" noChangeArrowheads="1"/>
          </p:cNvSpPr>
          <p:nvPr/>
        </p:nvSpPr>
        <p:spPr bwMode="auto">
          <a:xfrm>
            <a:off x="155575" y="-319088"/>
            <a:ext cx="1371600" cy="676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072" name="AutoShape 8" descr="data:image/jpg;base64,/9j/4AAQSkZJRgABAQAAAQABAAD/2wCEAAkGBhQREBIUEBQVFRUVFiAYGBYXGB8fIBohJCUhICgjIhwfJyYeJh0kICAaJTEkLygpLiwuHyE0NTAqNycrLykBCQoKDgwOGQ8PGSkiHCQsNTI1Liw1Lyw1NSosNC01NTU2NTQ1KS8uLjU1NSosKik0KTA1LC8sLCosLDUpKikpNP/AABEIAEcAkAMBIgACEQEDEQH/xAAbAAACAwEBAQAAAAAAAAAAAAAABgMEBQcBAv/EADkQAAICAAQEBAMFBwQDAAAAAAECAxEABBIhBQYiMRNBUWEUMpEjQlNx0hUWUoGhscEHJNHhJXKi/8QAGQEBAAMBAQAAAAAAAAAAAAAAAAECAwQF/8QAJxEAAwACAQMCBgMAAAAAAAAAAAECAxEhBBJBMfAiUWGBkcEj0fH/2gAMAwEAAhEDEQA/AO34MGDABgwYMAGDBijxnjCZWIyOCd6AHck4lLZWqUrb9C9gxm8C42uajLqrLTaSGr/GJuL8TXLwtI/l2HqfIYae9ELJLnv3wJfPWXmXNK6s1OAI9JOxHkAPOzfveH2EHSt96F3jk0HFpFl1uzHUwZwT83n2P9PTasOnJPH/ABY/Blb7RPlvuy/5I/tRxtcvtX0PL6TPDy147vfv8DRgwYyOaM+0WWcxMFkrayLq96B7kDGKW3o9S7US6fg18GF3kniE00LtM2oBqUkb+/sR/wB4YsGtPRGLIskK15DBgwYg0DBgwYAMGDBgAwYMGADCh/qBxGPw1hPVJq1UD8vlZ/O9hiHmvjeZgnJjtIyulbohjVlgO+1jf2xn5/iqnIgRR6WZgs7tuxNWDZ3Orvfl2xtEa0zzOp6lVN41w18/17+pPyfzCkCssiFUJvxRbC67N/Sq/wC8a2eriE0Uah/h4+t3KkBz2Ci68r39zjN/06z9NLFROqnBA2FbGz9K/nhzz2eWGNpJDSqLP/A9zhfFceo6ae/Au6vh88fL9fY5lzcR8bNXkQP6DDfw/geXzWXy8lMGVFGtGIYFdqJ9jhf5d5f+NaeWUkKSaI/iO9/kvpi/yYzwZqbKuQQATt2sVuPzB/oMXr00nyjmwL+TuufhtjM7Pl8tIzOZWjVmBYAE0LANf3xzLjE0pnJmctIADfpYDUB5AXjofMU7Noy8Zpp7BarpfP63/fCseSnllkCSpStp6ySxArcgYrjaXLNeti71EJvXv+hr5az6tloA0il9AsWL+g9sbGOScS4b8K5VjcisCCvaqu/W7rHWlN7+uKXOuUdXSZqtOKWnOj3BgwYzO0MGDBgAwYw4+PwtHPIMxJoy5IlJjrQR3BuMGxtYF9x640MrciK6yyUwsWgU/RkBH0wBcwYg+Hb8V/on6cHw7fiv9E/TgD5z+WV0bUoPSwHqLFGj3F+2MHl3l4MqTZhF1aR4cYGyCvMHu59TZwwfDt+K/wBE/TilwvOrmFdopZCEkaM2qjqQ6TsVvviyppaMawzVKn4KGXnjh4jKpKpriTSNlFgnb88U+fZGdsvCLVHYEuR02TQF9ttzX5Y1+LyRZZfHzEhULQ8Tw1YjfbcISBZ+p98GazUTOkEkrs0q6hGYgbXtZGilAJHeqxKrTTMqwOsdRv1Zo5HJLDGsaClUUP8An8z3wm8Qk+F4ssjbRydye1EUfoQMNOanWIxLJOymV/DjFL1NRNDp9AfpiWTh+ogs5JHYlUNf/OE1p8l8uHvlKeNNNfYz+MoSYczB9p4d2F31KfMV3r/OMv43L6nlGZkVnJNKiahf3dRU7bDzwzjLN+I/0T9OI/2YNWrUdX8WmO/rpvBUReFt7T/38oTM3wWSVS8niF5bMauwBpa7ihubG22yk4bOXYdOXTqdrH321dtjR/hNWPbELZqGWdss0rPIih2RogQAexsppo70b9caK5VgKEjgD2T9OFXtaIxdOsd9xYwYqTroVmeZwqgsTSbAbn7vpj5yjeLGkkczMjqGVgE3BFg/L5jFDqLuDEHw7fiv9E/TgGXb8R/on6cAc4yWaaDMZueUCTJx8Ql8VQN4WqPTMw31IvYiui9W9bMUHG58xm5RBLAscM0aMrEW6MqtqGxJLaughgvT2O+GCLhUCh1WKICT51CqNX/sB3/niOPl7LKysuXhDINKsI1BUegNbDACdwTmPNMvD3knVvi0nDL4agKUDMrLW99NEEkH2xW/fPNQZbJzyTJJ8TkjKwZFVY2BhGu130ASksDfy2K7Yff2Hl6UeBFSXpGhaW+9Ctr8674BwWDp+xi6VKr0L0qe4G2ymzY7HAC43GcxHNl8vLNH/uJnCzLpYqqxhwpOlU8RjddNaR2J3xh8F4tLlF1GQvC+fzUMlKuoyFmMZFCgWYaaqtTL2F29fsTKiMZfwYAl6xFoWrH3gtdxtv5bYg/YAWZPDSGPLqfFZUSmeXyJrp0i79bA8sAYvPEcqcElGYcNLUWtwABq8RLoCtgcWOXM8Y5p8tmqXNklxLW2YTfSyAnYJekx30+4ayyZrKRzLplRJFu9LgMPzo7Yjn4RC+nXFGxQUpZAdI9AT2/lgBN4Vx7NHLcLmlnVznJowyiNQApjckAj1ZQb/kKxHHzTnHyYzaPCVlUfZCmeMmRVOlKUl0QuChLFnC16F2HB4AqKIY9MZ1INApT6qK2PuMZPMXKiSwyjLxZdZJXRpNSACUBgxVmUagWr5tyDvgDHPG84syQu4VZ5pFhkkQRuVRQ29qV1uxYAGMdMZNWcWuDZ3Ny51opMxHphggkcRRgrIz+KGpj1BSUU+3b1u1wrk2JTKZoIQkuj/bi3jBTV19QrWdVWANlHfG5Dw2JG1pGitQXUqgGh2FjyHpgBM5g4g0Gc4rLEwWSLhiOpIBoq0xGxx7meOZyOaSFJFmZstDOgIjRrZyrohPSWKgldV79yRhtm4Rl3ZmeGJmcUxKKSw9CTuR7HHzLwjLMwDRQl9IoFV1aV7V56Qar0wAo8M5gmnnZo80xjXICZVaJFJbXKp1L31LoUGiBYNUDirleY808OYm+Iox8KhzITQhBdo5WJ7XWpR2/LD2/BYCVJhiJRdC2i7Kfujb5fbHqcFgBVhDECq6FIRelT90bbL327bnACNzJzZmEWURTBf/GpmAwVSVcuqlgfQqT+XfGrleK5l81LEk8VZaaNHEmkGRWCsW0he51FUIKi13vfG9Dy7lVB0ZeAdJTaNflPde3y+2JE4Flw0biCIPGNKNoW1HoDVgYARWzCpm5pWIEMXE/tGRetWMSKu/nGzEhgBe48rIvfvtMYWkuHUJNBjCtqVh4mpbPQxARaNgGm3FrjzBgCd+dnDT6yiBJRHp0MzJqdVRib0kMjEmiSpI2NEYjyHOOYmjZ08O48p47R6T1MGlQrqLAAAovr57+hgwBDxbmEh4sxDLHIUyuZkVjEwDAeA2kgkEXR3/phwSaHNLKla1V/DdSDV0Gr3FEYMGAE3hWaCU2X8NZJOIT5fWYydKku1AWvmiHfbFv99HBl8Ro10zCAqEYsjGQqCd9JVko7ElSex3r3BgCvDzrKyGQPGLy+WcIYyQDJI0chuwdjsBfkO47j87zoJC3hMFWQ3oK6RHmFhLHqN9DFqHmu13WDBgCxLzdMpW3hKhInOlH6g87RGiSCKXSe3zX3GNTl3mASfZyyapWmnUAIRQieqvtspT6+xx5gwBg5nPwJnc+ZnUKuYhJQxai58NAAG+6denf1HcDfFfMc1P4pntBLFlJy0egkR6Zogyk31UqnceYJHcDBgwBrQ85M7hQ8ao0sqJIY2NlTGVUqDe6sxLbfKO3Y0357Z/E0OqKskRDGM2FMzxOCLPak3B31Gvb3BgAm5tkiEqxrEpDZgpSECWRHACEA9JYNu/aze1EG9Dzgyzv4zJ4SnM3pRtSiAqbuzZ0sb2F0K9zBgD//2Q=="/>
          <p:cNvSpPr>
            <a:spLocks noChangeAspect="1" noChangeArrowheads="1"/>
          </p:cNvSpPr>
          <p:nvPr/>
        </p:nvSpPr>
        <p:spPr bwMode="auto">
          <a:xfrm>
            <a:off x="155575" y="-319088"/>
            <a:ext cx="1371600" cy="676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074" name="AutoShape 10" descr="data:image/jpg;base64,/9j/4AAQSkZJRgABAQAAAQABAAD/2wBDAAkGBwgHBgkIBwgKCgkLDRYPDQwMDRsUFRAWIB0iIiAdHx8kKDQsJCYxJx8fLT0tMTU3Ojo6Iys/RD84QzQ5Ojf/2wBDAQoKCg0MDRoPDxo3JR8lNzc3Nzc3Nzc3Nzc3Nzc3Nzc3Nzc3Nzc3Nzc3Nzc3Nzc3Nzc3Nzc3Nzc3Nzc3Nzc3Nzf/wAARCACAASEDASIAAhEBAxEB/8QAGwABAAMBAQEBAAAAAAAAAAAAAAUGBwEEAwL/xAA9EAABAwMCAwUGBAUDBAMAAAABAgMEAAURBiESMUEHEyJRYRQVVHGBlDJCobEjM1KR8BZiwSQlctEmNPH/xAAaAQEAAgMBAAAAAAAAAAAAAAAAAwQBAgYF/8QALREAAgEEAgEDAgQHAAAAAAAAAAECAwQRIRIxBRNBUSKhFDKB0RUjYXGRweH/2gAMAwEAAhEDEQA/ANxpSlAKUpQClKUApSlAKUpQClKUApSlAK4a7XDQDOK5saiNUT3rfZ35EbAd8KUk9CSBn9azhu93REgPCe/xjzVkH0I5VJGDksnm3nk6dpNQkm2a8SMiv1UbYJb0+0xpUhKUuOJyeHkd+f1qSrRl+E1OKkumKUpWDcUpTNAKUpQClKUApSlAKUpQClKUApSlAKUpQClKUApSlAKUpQClKUApSlAKVyhNAdpX54ts13PKgO1w12vyo4oDy3OIzPhuxpA/huJwT5etZJKhORp7kLBW4hzgGB+LfAx86mNZ3d2dc3YyHT7KyeHgSdlKHMnzryWy5OvSYUWaovMJfTw8W6kHiGCDz57Y8iasQi0jlPI3FC6q8MYa1k0fTrDkWzQ2X8hxLY4grmCd8fTOPpUnVI0depCLg7a7g4VKUtXdqUrJCwTlP6EirrxbioZLDOgsq0KtFOHtr/B+qUpWpbFcJoTVN1Nq16BcHIUFtsqbA41rBOCd9h8q2jFt4RXubmnbw51HouWa7VU0zqz3o+IkxtLUgjKFIzhe36VahWGmuzahcU68OdN5R2lKVgmFKUoBSlKAUpSgFKUoBSlKAUpSgFKUoBSlKAUpSgFKUoDhNRGp7g5bbM/IZ/m7JQcciTjNSxqD1kwh+xuhyQmOhCgsrUCRt0wOdZj2V7qUo0ZuPeDNjPmLdDqpj/eA54u8Oa1DTDzkizRXXZHtC1JypzGPp9OVZUhKFOkFzCBvxcO6vkN9/nWl6OlwnbS0xCcUos+FaXMcaT64qaotaOe8JUl60lJ/csNV7Wd4Va7eEMKxIfylB/pHU1PHYc9qzjU7rt81EIsEh5LQDSSnJCST4iSPL/io4LLPZ8lXlToYh+Z6RXu5dMcyShXdcfAVnqojOP3r5pOFApPI5BFXnVduat2lYsVCwAy6ncjdwkHP7k/SqLyHOrEXlHJ3ls7eoo53jP6n1SX0BMkcaSHPC6P6hg8/PrWmac1CxdmEoWoNy0jxtnr6j0/aorSNsiT9NusycOhx5RI5Fsjlg+fXPrXwf0M62/3kKekBJ4khxJ4kn5g1HJqWmevZUbq3jGrSXKMllovQ512q3pyTfEynIt6ZUUhJLb4SMEjY5I8+nKpC+XVu0QFSnAVEnhQgc1KPT96hxvB7sbiLpOrJNJd5PTcZ8a3Ml+W6G2x1PU+QrM9UyIc26OSoLhWh1I4/CR4sY/tgD+xrx3S5y7m/3s10qI3SkZCU58h/zXlZdcZVxIOM7HIBBHqDmrEKfHZy/kPJfiv5aX0/cufZ9bVByTLkMYAIQ0pYIUDjfGfmKvIqPsb7kq0w33sd4tlKlEciSOdSAqCby9nS2VGNGhGMTtKUrUtilKUApSlAKUpQClKUApSlAKUpQClKUApSlAKUpQCuZHnXFHFZ9qC9yWbw87DkKCGylKClQIKsbjhzunnvjnW0Y8ird3UbaKlJZL5KksxWFvyHEttIGVKUcACs51FcZGoZB9gYkriM4QkJTkFR6ny/zzr5i8e+rtFN7dCIiTu2CQjOP/eN6tmortH0/bUswW2kvuDDSEjASOqiKkUeL/qeXWuY3tKT5caa7+X/AMM0Pyqes1qvLbbN1taUubZACt1bkEEHnUEpanFlSt1KJUcDG5rR9AzhIs5jqUOOOsox/tO4/f8ASpKjxE8fxlCnWr8JPHweIyNXTmXGDDbjhfh7zHCpI8xuf2r26S049ZlvvSnEKdcASAgkgAfMCrPXCcGq7kdTTsYqaqTk5NdZKd2jyECJDjZPeKdK8DyAI/ciqEBU9raSZN/eSFZS0lLYA+Wf3Jr6WPS7t0tj0rj7s4IjjoojmT6Z2qeH0x2c1exneXklT3j/AEerQN1RGlqgPKwh/wATfkFDp9a0LOeorFnmX4kgtPJW0+hQOFbFJ861XTVxN0tLMheO8Hgcx/UOdR1F7o9Tw103F28+10SnI5NVbX7JetkfhJz7SlI+oNWhXKs9v8+VqO5CBbUhTLazwpz+MgbrJ6AZrWC2XvI1IxouGMuXSIrVKmPe6/ZXErQG0Jyk5AISBioivXPguQ57sPZa2zjwJ9OgFflMGWoApiSCDyIaUQf0qymsHH1oznVk+PuXO2axt0WFGiqYlENNJRx8Kd8ADlmrFZ71Bu6FGG4SpP4kLGFJ+lZXFhrkl5KSG+5ZU8QrIyE8x86nOz7w38jI/kLH6pNRSgsZPasfJ3DqwpzSw9Gl0pSoDphSlKAUpSgFKUoBSlKAUpSgFKUoBSlKAUpSgFKUoDihkYNUbUum48VgORmJDxVkFQJUWxzAAHTnV5NcIBraMuOytc20LiPGaMdet0liShh5BStePClPFgkZCfn6V7pr7CbUqLLS65NQtPcrWnhUhGBkHPTngH9sZnNZyk227MOx4rRfWjjDi+I4VyB4c4J9cGvRpnTpWo3K8oWuS4rjS29vj/cR5/tUvLWWc5CxarSo0t/Pwl+/wU5FouS0IcbgyChYylQb2xU5oCE69cVSW31NtsJHGgD+ZxZwD6bVoLqMtLSMZ4Tiqf2dJ7tdwbWsd6FJCk/LO/yyaw58ossw8bC2uqWG3nP2LpyqB1dejaYADOPaXspbz+XzP0qeNZdrOeZ16W2n+VGHdpOeZHM/3/atKceTPS8ncuhbvj29IjrbBkXWcmMxxFxe61qOeEdSTWuxYyIsdthoBKG0hKQPQVB6NtHu+2JeeT/HkYUo9Up6D/POrEOlZqSyyLxVl6FLnL80jP8AtGQlM2GrA4lNKycb86lOzpQNoeAwcPnOPkK+HaPFK4cWWkfy3ChXyI/9ivB2eTgzOfhKOA8kKRk9U5z+n7Vt3TKWfS8tl+/7Fzvjq2bPMcbOFpZUUnPpVe0BFbbYkv4HHlCB6DhCv3VVomsJlRHY69kuIKCfmMVRtL3BVkuT8G4/w0kpQtR5JWNkn5EY3+Vax3FpF66koXdOc+tr+zPXJugsV7vD/cLklxbPhQcYylRz1q4MrDjDbnCUhaQeE8xmqy7pqc7PkTmr0ttT5yFIR+XoPxb4rz3CxCFFVIuN/mlKeeDgqPkBk70aTwYpzr0eTcfp2+18kNquN3d7fTGyC4sYSgbkrTgj6/8ANefSEhuJfmHH3UNN8KwVKOBuNt/niuWuC1LkPyZzjyYsdBW85x5UD+VOfP8Azavg7DYZmsNvNSWGFALcUtSStLZ6kAeH9al1jB4L5+sriK984/U1tt1DiQpCgpJ5EHINfoGoix2ePakqER99bawCErXlI+QqXFV2jsKUpSinNYZ2lKVgkFKUoBSlKAUpSgFKUoBSh2FRarOhS1K9uuI4iTgSVAD5UBJ0qLNlR1n3H7lVBZUdJ9y+5VQxslKVGe5U/H3H7pVPcqfj7j90qg2SdKjPcqfj7j90qnuVPx9x+6VQbJOmBUZ7lT8fcfulU9yp+PuP3SqDZ87hZW5t3iTnVBSI6T/DIyCeh/zyFS2NhUS9amGUKW9c56EJ3UpUsgD611m1MvtIdZuU9xtaQpK0SyQoHkQetZyaRpxi20tslFDKSPOs6tVsv1vu771viYwtSSXQEoWknb/jlVz9zI+PuP3Kqe5UfH3H6SVVmMsaK9xaqvKMm8OPweyIqSqMj2xLaX8eMN5Kc+mapF+0c8ypUm1FTwKuJTSiOIH0zz+tWv3KjpPuX3Kqe5k/HXH7lVFLHRm4tIXEFGft0z62SU7LtrLklhxl3HCpDiSk5G2ceRr31F+5kDlOuP3Kqe5kfH3H7pVYLEFKMUns9F2gNXKC7GeRxJUNhnG/T9aoFq0/qKNI7+K0I7qduJa07/Tf1q8e5U/H3H7pVc9yo+PuP3Kq2jPBUubGncVIzlpr4PtaRP8AZR717kvknPc5xjpz614dR6eZvCUuBXdSUDAcAzkeRHUV6PcqPj7j9yqnuZPx9x+5VWucPJPKjGdP05rKKqm0algZbiqWpA2AZk4Tj0Srl9K61pe73F4OXJ/usfmW53q8enQVafcqfj7j90qnuVHx9x+5VW3NlP8AhlLpttfGTzTbA17gctsEBvIBSo/mUCDk/PFQr8OdOVIQLO4xMlNhp+S44C2lHIlP9uXyqxe5W/jrj9yqu+5UfHXH7k0UsE9S0jNrGvY98dvumkNj8qQM19ai/cqfj7j9yqu+5U/H3H7pVaMtJYWESdKjPcqfj7j90que5kfH3H7pVDOyUpUZ7lT8fcfulU9yp+PuP3SqDZJ0qM9yp+PuP3Sqe5U/H3H7pVBslKVFizICkn264nBz/wDZVUoOVDIpSlAKx3UFiintgs9rS/NbgzYzkmRHRLcCVLHeeuwPCMgVsVZDr22u3ftdscFidIgrftbyRIjkcaf5v6dDQE1qXvNcTU6fsTrjUSC6DNura1ANKAx3TWCAtfnnIT86t2nrFC0/DMeCqQsKIK1yH1urWQMZJUT/AGGB6VQuzW/ydPTxoTU7SI0uOD7BIACUSmyTjHQnng8zuDuDn268lXO6aut2mIKGVxXIi5cmO7KXHEkA8IQVoBOBzIHPfegNFyMZ/euBaSMg5+W9ZfbdMX+0MajcecZtloft61Mw4E5xZZeSM8aFKAKc4Occ8jyqD0ppODeeyIXGe/OcloYkvMK9qWEsKSpZHCjPDuRkkgk558sAbYVJSkqUQAOZPSu8Q8/rWGX6ZNufYLbrhKmylSEuJbWsOq/jJ7xSML/q2xz617O0bT0fT+kYeprdMuCbxGUx/wBU5LWpS+Lod8Ab8hgY260Bs+RTI86ySW7ddZ6tukQQo0+BaENNexSZrkdtTik5U4UoSeM5BAycAY8zXyukrVHZ9oWamS+yHZM5LFuCH1PiE0sE44lgE4xgZ5c/SgLb2uxGJnZ/dy+gr7hrvmzkjhWOR2+Z/vUtoTbRViGMf9vY2x/sFUftA0HaIegrhMWJD9zjMd4qc6+tTrywRniycEHy6dKhr7BatOntE6m45XsgTFbuTYkuBCkFCQFYCtsY5DAPWgNuyDyNVzXlrj3PTM7vlPNux47jrLrLym1IWEnB2Iz8jtUI/Z4+pe0OQ/xyBCtkdDb/AHUlaEPyFeJKSEnklBGcc+IZq06nH/xq7Hr7G99PAaAoHZxcIOnuzuHfJrsuVcLhxJDfeqddkOBawhttJPPbp8ydqk9NaFcemP3vUjklMqU937dtZmOdzEyc42V4lef5eeBWd2GFe9P6W03ri2uu3CNDadRIgukYZaLigot7bA8yeY25jYblp+9wNQ2pi52x4OxnRkEDdJ6pUOhHlQEilSeWRxc8VXZunpMjWcO/Ju8luPHjlowEg8DhOd+eOo6HkKzeyaXb1RrPXFtuF0uiY7L7QHdyTlW6+HiJHiCd8DkM+gqcu0MwO13SsZuTKcYEJYDbrxWkFKSkEA7AkAZPWgNQyKcQ86x9ti564u98mOW6HcYkSY5DisS7k6wlgI24ghCT4jz4s56CvFf0ahssLSWn9VXFfu+TMWifJZfVhTYUngbW5gHGCefMf+NAbZxDqcfOu8Q/wVj7tlQx2kps2m7ncINr9gMmezb5aglle/Cd8gEjh/8Aw14rTAv2u7LJvTkGFJelrcEWRIubzaoQBwkIQlOAUkA5zlXWgNsKkjmQM13IxWL6xt13auXZ7BvF1kma68WZLkZ844kqQA4nI/HheOIjO1aTpHSsTSsWSxAkS3kSHu+UZLvGUnGMA4oCga3ssZPahp2E29MajXVTrkxpuW4lLihk8s7Z64xWsRmmorLLDXhQhIQgEk7AeZ3OwrONcb9ruicZ/C/y+RrxavgrndstghGfcGmJEJxagzIUjgwlwEI/p4gkAkb0BrQIPn/anEPX+1ZPEtbOlO1+226yOPswbhBW4/FU8paCocW44jn8oO/r51B2T2JV+dtOuDNt2qVT++jXQuK4XRxApQg5wEncAYxv0O1AbYZ0UTxA79HtZa77ufzcGeHix5Z2qCTpyUnW7moFXuUYy4/ci3EYbGBz57jOVcs5J3xVAh6dhXPtk1FDmOTS0mGl0FMxxKsqLZI4gc43OE8hUi1D7jtrTCTKlqjmykoS5IUotZ8OEHOU/hB265NAaZHnRZL8hhh5DjkZYQ8lJzwKIBAPrgg/Wvvmsc7KtMW64Sb+9IXOLkS7rS2UTXU5CTtxcKvEduZqY7JWh7Tq2Gpx1bLVzUygLeUpQQARjiJzy2oDSyoAZJx86+EGbGuERuXCeS9HcGUOI3ChnG1YpZGCvSfaKwt+WpMWQpLSvaF8QCArCSc5I8wdiOdfqMlvTHZZa75bHZLN1ntIiNvOSnC2yXFHKwgkpGAk4ONqA3DI9f7V2srg6N1DEvVrnQYcG2lh8GbITdHn3JbfJQWFIAUTzz0Pl01QcqAUpSgOHkaza9aX1dM13F1LFdsqPYkKZYZcW942zxZ4zwc/GeXKtKrmKApPaPo+TqyzxURUw2bqy4laJTi1pLPU8JSnJ3HUevOq9O0TrebJt12cu1qbvdrb7tmUjvD7Qk5yHAU4GxO4Bzk5A51q+Bvtzpj50BSjbdaTLXOVcJtq9rejGO1DZDiY6OL8TilYKlLxsANh9dvHp3S2o7P2fyNOcVpcfCHGmHeN3h4HCorKvDnI4jjAwetaDgUwKAyR7QGqndAMaRL1k7tp3j9o7x7iwFFQGODGck7+VTWtNMai1No6HYwq0sveEyXON3hBRjh4PDnfrmtBxThFAZg/ozVlvvaNR6fmWtm4yGUt3GG4VmO6U7BSTjO4CTvgg5OTmpi+aNn6p0zLgakuSFTXnQ8yYrZDMVSQQkJB8SgcnJJyc7YwKu+BypgUBl8rTvaDO0lJ0/Nl2Rxox+6Q+kOF14DGAcgBP/ljPoedeu92uXC7Jpto1CqI66zFRHjCGFnjWOFLQ8W5UVgcgOeOma0XFVi4aVfuOrIt2l3aQ5b4vC41bCP4YeSCAv1xnPLnQH30RYP9N6aiW9ay5ICe8kuE543VbqOevkPQCvrq6JdrhY5MKyKhofkIU0tcoqCUJUkgkcIOTy57VN43oEgGgKb2d2C96esaLLeTbX4bCFBpccrKlcSiohQUkDHiNQNl0ZqvTOo7jN049Z2bVLdKvdzrrxQB0IwjwnHltvjcAVqGKAUBnukNMansurLrdpqrQtm7OpXIQy49xN8OccOU4P4utfS+ac1LN17b9QxV2kRoCS0026t3jWhX4irCcA7nGNqvxGaY3oDN3dH6nsGp5100XOt/sVxd72RCn8fClZ5qHCPU8sHfG9R/aBFv6UWCC5Nh3qVIlKcftTrYQmSobjhHRtA8z0BOeQ1jGxql6x0hOut8tt/sVxRButvSptJeb423EEnII+qh9aArKb9qDRMVh246KtUCzLdQiQq3PJKkcRxkgHf9uma9lm0fq7SU+TH0ncLa5ZZDhcQzcErKo5PPASN/Lng43HWp/wD07ery5G/1bPhORY7qXRCt7K0NurScpLilqJIB34Rj1zVuHWgM41LpDVFyuun5bE63SDZlF4Oyy4lb7qikqylCSEpykYA5CtEil8xWjKS2l/gHeBtRUkKxvgkAkZ8xX0AxXaAzbUml9XXXWVuv0V2ytt2xaxFaWt7LiFE/jIRsSNtuVfS46Y1RN11bNTBVmSILHchkuPeIEHjP4Nj4jj5DNaIUg0wKAzzUGldR3LXDF+iu2tpiPHXFbSpx0OFtfFlRITgKHEcAbbCvLN0ZqS/wLVadRPWxTFvfSs3FpS1SXUJHIJKQEqO2Tk+eD103ANOEYxQGez9L6jg6/laksD1tW1Ojhh5uYVgoxjccI3GUg8x1HrXUaZ1MO0NvUzjtoUylgRFNhTqVKazkqxw4Ct+WcevWtBwKcIoDPdMaX1Npu/3NMGRa3LPcJplFboWXmwTkpCRgE42yTjr6V+LfpnVen9R3iRYZNpet10kF8iZ3nEws53ASPFz5Z325VovCM5pwjrQGXac0HqCHH1LDuU+3riXoulS0Nq73iIUEq2wlIyQSnf5ikHQd+m6POldQSLWiHHQfZZMUOLdCwrKFEHAAGVA9SD051qOKEA0BRtOWzXbIjwr1drZ7HGWjMiO2pUiQhOPCScBOeRVgnn86vI5CmK6NqAUpSgP/2Q=="/>
          <p:cNvSpPr>
            <a:spLocks noChangeAspect="1" noChangeArrowheads="1"/>
          </p:cNvSpPr>
          <p:nvPr/>
        </p:nvSpPr>
        <p:spPr bwMode="auto">
          <a:xfrm>
            <a:off x="155575" y="-319088"/>
            <a:ext cx="1495425" cy="666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37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1380" name="Picture 4" descr="http://www.hopkinsmedicine.org/cmsl/KK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67072"/>
            <a:ext cx="2590800" cy="1290928"/>
          </a:xfrm>
          <a:prstGeom prst="rect">
            <a:avLst/>
          </a:prstGeom>
          <a:noFill/>
        </p:spPr>
      </p:pic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1383" name="Picture 7" descr="logo_john hopkin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5715000"/>
            <a:ext cx="1524000" cy="91985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85800" y="1447800"/>
            <a:ext cx="79917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Neurobiology of Learning Disabilities and Difficulties</a:t>
            </a:r>
          </a:p>
          <a:p>
            <a:r>
              <a:rPr lang="en-US" sz="2800" b="1" dirty="0" smtClean="0"/>
              <a:t>                       Etiology and Management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3134"/>
          <a:stretch>
            <a:fillRect/>
          </a:stretch>
        </p:blipFill>
        <p:spPr bwMode="auto">
          <a:xfrm>
            <a:off x="685800" y="2408028"/>
            <a:ext cx="7848600" cy="2392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5410200"/>
            <a:ext cx="285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71800" y="685800"/>
            <a:ext cx="3173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Genetics of Dyslexia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318" y="1600200"/>
            <a:ext cx="7923187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5562600"/>
            <a:ext cx="285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71800" y="685800"/>
            <a:ext cx="3173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Genetics of Dyslexia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9000" y="457200"/>
            <a:ext cx="1784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Dyscalculia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447800"/>
            <a:ext cx="461504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Affects normal acquisition of math skills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Brain based disorder – deficit in number sense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Prevalence of 4-6%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15000" y="6096000"/>
            <a:ext cx="3276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 smtClean="0"/>
              <a:t>Dehaene</a:t>
            </a:r>
            <a:r>
              <a:rPr lang="en-US" sz="1000" dirty="0" smtClean="0"/>
              <a:t>  et al. (2003). </a:t>
            </a:r>
            <a:r>
              <a:rPr lang="en-US" sz="1000" i="1" dirty="0" err="1" smtClean="0"/>
              <a:t>Cogn</a:t>
            </a:r>
            <a:r>
              <a:rPr lang="en-US" sz="1000" i="1" dirty="0" smtClean="0"/>
              <a:t> Neuropsychology </a:t>
            </a:r>
            <a:r>
              <a:rPr lang="en-US" sz="1000" dirty="0" smtClean="0"/>
              <a:t>20: 487–506.</a:t>
            </a:r>
            <a:endParaRPr lang="en-US" sz="1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4226" t="3323" r="56412" b="2417"/>
          <a:stretch>
            <a:fillRect/>
          </a:stretch>
        </p:blipFill>
        <p:spPr bwMode="auto">
          <a:xfrm>
            <a:off x="5791200" y="11430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51472" t="21752" r="10176" b="29909"/>
          <a:stretch>
            <a:fillRect/>
          </a:stretch>
        </p:blipFill>
        <p:spPr bwMode="auto">
          <a:xfrm>
            <a:off x="5943600" y="4191000"/>
            <a:ext cx="2895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562600" y="1295400"/>
            <a:ext cx="838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698" y="3200400"/>
            <a:ext cx="555310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6172200"/>
            <a:ext cx="32004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5943600"/>
            <a:ext cx="24288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15240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Fine motor control, bilateral and visual–motor integration, motor planning, in-hand manipulation, </a:t>
            </a:r>
            <a:r>
              <a:rPr lang="en-US" dirty="0" err="1" smtClean="0"/>
              <a:t>proprioception</a:t>
            </a:r>
            <a:r>
              <a:rPr lang="en-US" dirty="0" smtClean="0"/>
              <a:t>, visual perception, sustained attention, and sensory awareness of the fingers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76600" y="304800"/>
            <a:ext cx="17945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Dysgraphia</a:t>
            </a:r>
            <a:endParaRPr lang="en-US" sz="2800" dirty="0" smtClean="0"/>
          </a:p>
          <a:p>
            <a:r>
              <a:rPr lang="en-US" sz="1600" dirty="0" smtClean="0"/>
              <a:t>Writing difficulties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5650" y="2688259"/>
            <a:ext cx="5772150" cy="378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4343400" y="650480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i="1" dirty="0" smtClean="0"/>
              <a:t>S.S. </a:t>
            </a:r>
            <a:r>
              <a:rPr lang="en-US" sz="1200" i="1" dirty="0" err="1" smtClean="0"/>
              <a:t>Gubbay</a:t>
            </a:r>
            <a:r>
              <a:rPr lang="en-US" sz="1200" i="1" dirty="0" smtClean="0"/>
              <a:t>, N.H. de Klerk/Brain &amp; Development 1995; 17:1-8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2941"/>
          <a:stretch>
            <a:fillRect/>
          </a:stretch>
        </p:blipFill>
        <p:spPr bwMode="auto">
          <a:xfrm>
            <a:off x="427122" y="990600"/>
            <a:ext cx="848827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90800" y="304800"/>
            <a:ext cx="42630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Classification of </a:t>
            </a:r>
            <a:r>
              <a:rPr lang="en-US" sz="2800" b="1" dirty="0" err="1" smtClean="0"/>
              <a:t>Dysgraphia</a:t>
            </a:r>
            <a:endParaRPr 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4267200" y="612380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i="1" dirty="0" smtClean="0"/>
              <a:t>S.S. </a:t>
            </a:r>
            <a:r>
              <a:rPr lang="en-US" sz="1200" i="1" dirty="0" err="1" smtClean="0"/>
              <a:t>Gubbay</a:t>
            </a:r>
            <a:r>
              <a:rPr lang="en-US" sz="1200" i="1" dirty="0" smtClean="0"/>
              <a:t>, N.H. de Klerk/Brain &amp; Development 1995; 17:1-8</a:t>
            </a:r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1600200" y="3733800"/>
            <a:ext cx="990600" cy="304800"/>
          </a:xfrm>
          <a:prstGeom prst="rect">
            <a:avLst/>
          </a:prstGeom>
          <a:noFill/>
          <a:ln>
            <a:solidFill>
              <a:srgbClr val="3969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00200" y="4953000"/>
            <a:ext cx="990600" cy="381000"/>
          </a:xfrm>
          <a:prstGeom prst="rect">
            <a:avLst/>
          </a:prstGeom>
          <a:noFill/>
          <a:ln>
            <a:solidFill>
              <a:srgbClr val="3969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00200" y="1600200"/>
            <a:ext cx="914400" cy="1371600"/>
          </a:xfrm>
          <a:prstGeom prst="rect">
            <a:avLst/>
          </a:prstGeom>
          <a:noFill/>
          <a:ln>
            <a:solidFill>
              <a:srgbClr val="3969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533400"/>
            <a:ext cx="6025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Teaching strategies for children with LD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676400"/>
            <a:ext cx="7891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 Explain to each child that their learning disability is because of how their brain is </a:t>
            </a:r>
          </a:p>
          <a:p>
            <a:r>
              <a:rPr lang="en-US" dirty="0" smtClean="0"/>
              <a:t>   wired and NOT because they are stupid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2602468"/>
            <a:ext cx="7281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Understanding of the needs and strength of each child – need for flexibility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3288268"/>
            <a:ext cx="7694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Multisensory approach – visual, auditory, tactile and movement in combination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3886200"/>
            <a:ext cx="323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Teach using the child’s strength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4431268"/>
            <a:ext cx="3150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Give specific clear instructions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5040868"/>
            <a:ext cx="4481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Break up challenging task into small sections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9400" y="2209800"/>
            <a:ext cx="390215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b="1" dirty="0" smtClean="0"/>
              <a:t>Psychiatric Disorders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 Mood disorders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 ADHD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 Autism Spectrum Disorders</a:t>
            </a:r>
          </a:p>
          <a:p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057400" y="762000"/>
            <a:ext cx="55931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Co-morbid with Learning Disabilities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005" y="1219200"/>
            <a:ext cx="718559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429000" y="381000"/>
            <a:ext cx="25371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Mood disorders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662006"/>
            <a:ext cx="7391400" cy="543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00600" y="990600"/>
            <a:ext cx="4191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persistent feelings of sadness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feeling hopeless or helpless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having low self-esteem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feeling inadequate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excessive guilt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loss of interest in usual activities or   	activities once enjoyed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sleep disturbances (i.e., insomnia, </a:t>
            </a:r>
          </a:p>
          <a:p>
            <a:r>
              <a:rPr lang="en-US" dirty="0" err="1" smtClean="0"/>
              <a:t>hypersomnia</a:t>
            </a:r>
            <a:r>
              <a:rPr lang="en-US" dirty="0" smtClean="0"/>
              <a:t>)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changes in appetite or weight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decreased energy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suicidal thoughts or attempts 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1066800"/>
            <a:ext cx="4114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difficulty achieving in school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difficulty concentrating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constant anger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rebellious behaviors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trouble with family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difficulty with friends and peers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frequent physical complaints (i.e., headache, stomach ache, fatigue)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running away or threats of running away from home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hypersensitivity to failure or rejection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irritability, hostility, aggression 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381000"/>
            <a:ext cx="7578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Symptoms of Mood Disorders in children and adolescence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381000"/>
            <a:ext cx="2675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Goals for the talk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34410" y="990600"/>
            <a:ext cx="623799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Section 1</a:t>
            </a:r>
          </a:p>
          <a:p>
            <a:r>
              <a:rPr lang="en-US" sz="2000" dirty="0" smtClean="0"/>
              <a:t>Brain development</a:t>
            </a:r>
          </a:p>
          <a:p>
            <a:r>
              <a:rPr lang="en-US" sz="2000" dirty="0" smtClean="0"/>
              <a:t>The biological processes involved in learning and memory </a:t>
            </a:r>
          </a:p>
          <a:p>
            <a:r>
              <a:rPr lang="en-US" sz="2000" dirty="0" smtClean="0"/>
              <a:t>Where things go wrong</a:t>
            </a:r>
          </a:p>
          <a:p>
            <a:r>
              <a:rPr lang="en-US" sz="2000" dirty="0" smtClean="0"/>
              <a:t>Risk factors for Learning disabilities</a:t>
            </a:r>
          </a:p>
          <a:p>
            <a:r>
              <a:rPr lang="en-US" sz="2000" dirty="0" smtClean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8769" y="2866072"/>
            <a:ext cx="323223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Section 2 </a:t>
            </a:r>
          </a:p>
          <a:p>
            <a:r>
              <a:rPr lang="en-US" sz="2000" dirty="0" smtClean="0"/>
              <a:t>Learning Disabilities</a:t>
            </a:r>
          </a:p>
          <a:p>
            <a:r>
              <a:rPr lang="en-US" sz="2000" dirty="0" smtClean="0"/>
              <a:t>Biological basis </a:t>
            </a:r>
          </a:p>
          <a:p>
            <a:r>
              <a:rPr lang="en-US" sz="2000" dirty="0" smtClean="0"/>
              <a:t>Strategies for dealing with LD</a:t>
            </a:r>
          </a:p>
          <a:p>
            <a:r>
              <a:rPr lang="en-US" sz="2000" dirty="0" smtClean="0"/>
              <a:t>Co-morbid disorders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4693384"/>
            <a:ext cx="858882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     Section 3</a:t>
            </a:r>
          </a:p>
          <a:p>
            <a:r>
              <a:rPr lang="en-US" sz="2000" dirty="0" smtClean="0"/>
              <a:t>     Learning difficulties</a:t>
            </a:r>
          </a:p>
          <a:p>
            <a:r>
              <a:rPr lang="en-US" sz="2000" dirty="0" smtClean="0"/>
              <a:t>     General medical and neurologic conditions associated with learning difficulties</a:t>
            </a:r>
          </a:p>
          <a:p>
            <a:r>
              <a:rPr lang="en-US" sz="2000" dirty="0" smtClean="0"/>
              <a:t>     Management strategies</a:t>
            </a:r>
          </a:p>
          <a:p>
            <a:r>
              <a:rPr lang="en-US" sz="2000" dirty="0" smtClean="0"/>
              <a:t>     List of resources for parents and teachers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0400" y="772180"/>
            <a:ext cx="19085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What next?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57400" y="2209800"/>
            <a:ext cx="576632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 School psychologist / Guidance Counselor </a:t>
            </a:r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Pediatrician /Family doctor</a:t>
            </a:r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Psychiatrist</a:t>
            </a:r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Psychotherapist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381000"/>
            <a:ext cx="7155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Attention Deficit Hyperactive Disorder (ADHD) 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50520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Chronic and Pervasive Inattention/hyperactivity/ impulsivity </a:t>
            </a:r>
            <a:r>
              <a:rPr lang="en-US" sz="1900" dirty="0" err="1" smtClean="0"/>
              <a:t>Vanderbuilt</a:t>
            </a:r>
            <a:r>
              <a:rPr lang="en-US" sz="1900" dirty="0" smtClean="0"/>
              <a:t> rating scale</a:t>
            </a:r>
          </a:p>
          <a:p>
            <a:r>
              <a:rPr lang="en-US" sz="2400" dirty="0" smtClean="0"/>
              <a:t>some symptoms before age 7 yrs</a:t>
            </a:r>
          </a:p>
          <a:p>
            <a:r>
              <a:rPr lang="en-US" sz="2400" dirty="0" smtClean="0"/>
              <a:t>Gender bias in identification</a:t>
            </a:r>
          </a:p>
          <a:p>
            <a:pPr>
              <a:buNone/>
            </a:pPr>
            <a:r>
              <a:rPr lang="en-US" sz="2400" dirty="0" smtClean="0"/>
              <a:t>        clinical setting 6-9:1 (M:F)</a:t>
            </a:r>
          </a:p>
          <a:p>
            <a:pPr>
              <a:buNone/>
            </a:pPr>
            <a:r>
              <a:rPr lang="en-US" sz="2400" dirty="0" smtClean="0"/>
              <a:t>        epidemiological 3:1 </a:t>
            </a:r>
          </a:p>
          <a:p>
            <a:r>
              <a:rPr lang="en-US" sz="2400" dirty="0" smtClean="0"/>
              <a:t>Prevalence 3-18% 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Significant impact on self-esteem, peer relationships</a:t>
            </a:r>
          </a:p>
          <a:p>
            <a:r>
              <a:rPr lang="en-US" dirty="0" smtClean="0"/>
              <a:t>Academic under achievement</a:t>
            </a:r>
          </a:p>
          <a:p>
            <a:r>
              <a:rPr lang="en-US" dirty="0" smtClean="0"/>
              <a:t>Smoking and substance abuse</a:t>
            </a:r>
          </a:p>
          <a:p>
            <a:r>
              <a:rPr lang="en-US" dirty="0" smtClean="0"/>
              <a:t>Legal problems</a:t>
            </a:r>
          </a:p>
          <a:p>
            <a:r>
              <a:rPr lang="en-US" dirty="0" smtClean="0"/>
              <a:t>Under employment</a:t>
            </a:r>
          </a:p>
          <a:p>
            <a:r>
              <a:rPr lang="en-US" dirty="0" smtClean="0"/>
              <a:t>Life long consequences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5334000"/>
            <a:ext cx="39532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Anxiety, depression, learning </a:t>
            </a:r>
          </a:p>
          <a:p>
            <a:r>
              <a:rPr lang="en-US" sz="2400" dirty="0" smtClean="0"/>
              <a:t> disability can look like ADHD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81400"/>
            <a:ext cx="3775956" cy="291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691" y="228600"/>
            <a:ext cx="4102909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276600" y="6248400"/>
            <a:ext cx="9557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Arnsten</a:t>
            </a:r>
            <a:r>
              <a:rPr lang="en-US" sz="1100" dirty="0" smtClean="0"/>
              <a:t> 1996</a:t>
            </a:r>
            <a:endParaRPr 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3505200" y="3048000"/>
            <a:ext cx="9300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Plitzska</a:t>
            </a:r>
            <a:r>
              <a:rPr lang="en-US" sz="1100" dirty="0" smtClean="0"/>
              <a:t> 1996</a:t>
            </a:r>
            <a:endParaRPr lang="en-US" sz="1100" dirty="0"/>
          </a:p>
        </p:txBody>
      </p:sp>
      <p:pic>
        <p:nvPicPr>
          <p:cNvPr id="28676" name="Picture 4" descr="http://upload.wikimedia.org/wikipedia/commons/thumb/0/08/Catecholamines_biosynthesis.svg/400px-Catecholamines_biosynthesis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228599"/>
            <a:ext cx="2814536" cy="6400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295400"/>
            <a:ext cx="8665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 Identify target goals – core symptoms, relationships,  academics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95600" y="457200"/>
            <a:ext cx="35469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Management of ADHD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2064603"/>
            <a:ext cx="8015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Medication *– teachers input will guide medication selection </a:t>
            </a:r>
          </a:p>
          <a:p>
            <a:r>
              <a:rPr lang="en-US" sz="2400" dirty="0" smtClean="0"/>
              <a:t>                           and dose changes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762071"/>
            <a:ext cx="86326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Behavioral therapy -  behavior modification (reward/consequence</a:t>
            </a:r>
          </a:p>
          <a:p>
            <a:r>
              <a:rPr lang="en-US" sz="2400" dirty="0" smtClean="0"/>
              <a:t>                                           model), social skills and parent training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4191000"/>
            <a:ext cx="68293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Family counseling -  educate parents and caregivers </a:t>
            </a:r>
          </a:p>
          <a:p>
            <a:r>
              <a:rPr lang="en-US" sz="2400" dirty="0" smtClean="0"/>
              <a:t>                                     provide reading materials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5112603"/>
            <a:ext cx="70184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Education -  30-50% will have a learning disability </a:t>
            </a:r>
          </a:p>
          <a:p>
            <a:r>
              <a:rPr lang="en-US" sz="2400" dirty="0" smtClean="0"/>
              <a:t>                       strategies for managing the associated LD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81000"/>
            <a:ext cx="3834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ADHD </a:t>
            </a:r>
            <a:r>
              <a:rPr lang="en-US" sz="2800" b="1" dirty="0" err="1" smtClean="0"/>
              <a:t>Pharmocotherapy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03215" y="1295400"/>
            <a:ext cx="800738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err="1" smtClean="0"/>
              <a:t>Psychostimulants</a:t>
            </a:r>
            <a:r>
              <a:rPr lang="en-US" sz="2000" dirty="0" smtClean="0"/>
              <a:t> -  standard of care for children / adults</a:t>
            </a:r>
          </a:p>
          <a:p>
            <a:r>
              <a:rPr lang="en-US" sz="2000" dirty="0" smtClean="0"/>
              <a:t>                                      amphetamines, methylphenidate</a:t>
            </a:r>
          </a:p>
          <a:p>
            <a:r>
              <a:rPr lang="en-US" sz="2000" dirty="0" smtClean="0"/>
              <a:t>                                      beneficial for  ADHD symptoms, oppositional and</a:t>
            </a:r>
          </a:p>
          <a:p>
            <a:r>
              <a:rPr lang="en-US" sz="2000" dirty="0" smtClean="0"/>
              <a:t>                                            aggressive behaviors,</a:t>
            </a:r>
          </a:p>
          <a:p>
            <a:r>
              <a:rPr lang="en-US" sz="2000" dirty="0" smtClean="0"/>
              <a:t>                                     immediate release and extended release formulations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267" y="2971800"/>
            <a:ext cx="60581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 Non-stimulant  - </a:t>
            </a:r>
            <a:r>
              <a:rPr lang="en-US" sz="2000" dirty="0" err="1" smtClean="0"/>
              <a:t>Atomoxetine</a:t>
            </a:r>
            <a:r>
              <a:rPr lang="en-US" sz="2000" dirty="0" smtClean="0"/>
              <a:t> – NE reuptake inhibitor</a:t>
            </a:r>
          </a:p>
          <a:p>
            <a:r>
              <a:rPr lang="en-US" sz="2000" dirty="0" smtClean="0"/>
              <a:t>                             approved for children and adults</a:t>
            </a:r>
          </a:p>
          <a:p>
            <a:r>
              <a:rPr lang="en-US" sz="2000" dirty="0" smtClean="0"/>
              <a:t>                             weight based dosing </a:t>
            </a:r>
          </a:p>
          <a:p>
            <a:r>
              <a:rPr lang="en-US" sz="2000" dirty="0" smtClean="0"/>
              <a:t>	            long half life – single or twice day dosing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4397514"/>
            <a:ext cx="6048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Alpha-2-adrenergic agonist- </a:t>
            </a:r>
            <a:r>
              <a:rPr lang="en-US" sz="2000" dirty="0" err="1" smtClean="0"/>
              <a:t>guanfacine</a:t>
            </a:r>
            <a:r>
              <a:rPr lang="en-US" sz="2000" dirty="0" smtClean="0"/>
              <a:t> or </a:t>
            </a:r>
            <a:r>
              <a:rPr lang="en-US" sz="2000" dirty="0" err="1" smtClean="0"/>
              <a:t>clonidine</a:t>
            </a:r>
            <a:endParaRPr lang="en-US" sz="2000" dirty="0" smtClean="0"/>
          </a:p>
          <a:p>
            <a:r>
              <a:rPr lang="en-US" sz="2000" dirty="0" smtClean="0"/>
              <a:t>                                 off label for ADHD with co-morbid tics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5334000"/>
            <a:ext cx="6929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 Anti-depressant -</a:t>
            </a:r>
            <a:r>
              <a:rPr lang="en-US" sz="2000" dirty="0" err="1" smtClean="0"/>
              <a:t>Bupropion</a:t>
            </a:r>
            <a:r>
              <a:rPr lang="en-US" sz="2000" dirty="0" smtClean="0"/>
              <a:t> – mixed </a:t>
            </a:r>
            <a:r>
              <a:rPr lang="en-US" sz="2000" dirty="0" err="1" smtClean="0"/>
              <a:t>catecholaminergic</a:t>
            </a:r>
            <a:r>
              <a:rPr lang="en-US" sz="2000" dirty="0" smtClean="0"/>
              <a:t> agonist </a:t>
            </a:r>
          </a:p>
          <a:p>
            <a:r>
              <a:rPr lang="en-US" sz="2000" dirty="0" smtClean="0"/>
              <a:t>                                off label for ADHD and depression in children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1828800" y="76200"/>
            <a:ext cx="5688920" cy="6629400"/>
            <a:chOff x="1828800" y="76200"/>
            <a:chExt cx="5688920" cy="6629400"/>
          </a:xfrm>
        </p:grpSpPr>
        <p:pic>
          <p:nvPicPr>
            <p:cNvPr id="10240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8800" y="76200"/>
              <a:ext cx="5688920" cy="6629400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sp>
          <p:nvSpPr>
            <p:cNvPr id="3" name="Rectangle 2"/>
            <p:cNvSpPr/>
            <p:nvPr/>
          </p:nvSpPr>
          <p:spPr>
            <a:xfrm>
              <a:off x="3505200" y="1371600"/>
              <a:ext cx="1371600" cy="1524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505200" y="2209800"/>
              <a:ext cx="1676400" cy="2286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505200" y="4572000"/>
              <a:ext cx="914400" cy="2286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505200" y="5334000"/>
              <a:ext cx="914400" cy="2286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505200" y="6248400"/>
              <a:ext cx="914400" cy="2286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52400" y="59436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Risk </a:t>
            </a:r>
            <a:r>
              <a:rPr lang="en-US" sz="900" dirty="0" smtClean="0"/>
              <a:t>Benefit Considerations </a:t>
            </a:r>
            <a:r>
              <a:rPr lang="en-US" sz="900" dirty="0" smtClean="0"/>
              <a:t>in ADHD Pharmacotherapy</a:t>
            </a:r>
          </a:p>
          <a:p>
            <a:r>
              <a:rPr lang="en-US" sz="900" dirty="0" smtClean="0"/>
              <a:t> </a:t>
            </a:r>
            <a:r>
              <a:rPr lang="en-US" sz="900" dirty="0" smtClean="0"/>
              <a:t>- Princeton CME 2006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905000"/>
            <a:ext cx="593748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5000" y="685800"/>
            <a:ext cx="5557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Signs of Stimulant toxicity/overdose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05200" y="4038600"/>
            <a:ext cx="52975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Risk Benefit Considerations in ADHD Pharmacotherapy</a:t>
            </a:r>
          </a:p>
          <a:p>
            <a:r>
              <a:rPr lang="en-US" dirty="0" smtClean="0"/>
              <a:t>                        - Princeton CME 2006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533400"/>
            <a:ext cx="32322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Case : ADHD/Autism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405891"/>
            <a:ext cx="848411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IP is an 11 year old boy with diagnosis of Autism, ADHD and concern for anxiety.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At 6 years old due to symptoms of inattention, hyperactivity and impulsivity</a:t>
            </a:r>
          </a:p>
          <a:p>
            <a:r>
              <a:rPr lang="en-US" dirty="0" smtClean="0"/>
              <a:t> he was treated with methylphenidate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His behaviors worsened and methylphenidate was changed to </a:t>
            </a:r>
            <a:r>
              <a:rPr lang="en-US" dirty="0" err="1" smtClean="0"/>
              <a:t>Dexmethylphenidate</a:t>
            </a:r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His anxiety worsened and </a:t>
            </a:r>
            <a:r>
              <a:rPr lang="en-US" dirty="0" err="1" smtClean="0"/>
              <a:t>citalopram</a:t>
            </a:r>
            <a:r>
              <a:rPr lang="en-US" dirty="0" smtClean="0"/>
              <a:t> was added.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His self stimulatory behaviors worsened and the </a:t>
            </a:r>
            <a:r>
              <a:rPr lang="en-US" dirty="0" err="1" smtClean="0"/>
              <a:t>citalopram</a:t>
            </a:r>
            <a:r>
              <a:rPr lang="en-US" dirty="0" smtClean="0"/>
              <a:t> was discontinued and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sertraline</a:t>
            </a:r>
            <a:r>
              <a:rPr lang="en-US" dirty="0" smtClean="0"/>
              <a:t> was added his symptoms worsened and he began to resist going to school.</a:t>
            </a:r>
          </a:p>
          <a:p>
            <a:r>
              <a:rPr lang="en-US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dirty="0" err="1" smtClean="0"/>
              <a:t>sertraline</a:t>
            </a:r>
            <a:r>
              <a:rPr lang="en-US" dirty="0" smtClean="0"/>
              <a:t> was discontinued, he changed school in 2009 and his academic</a:t>
            </a:r>
          </a:p>
          <a:p>
            <a:r>
              <a:rPr lang="en-US" dirty="0" smtClean="0"/>
              <a:t> demands were lessened. 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Motor and vocal tics increased – involved neck, face and a huffing sound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990600"/>
            <a:ext cx="7010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Then he came to see me in May of 2010</a:t>
            </a:r>
          </a:p>
          <a:p>
            <a:endParaRPr lang="en-US" sz="2000" dirty="0" smtClean="0"/>
          </a:p>
          <a:p>
            <a:r>
              <a:rPr lang="en-US" sz="2000" dirty="0" smtClean="0"/>
              <a:t>Major concern: </a:t>
            </a:r>
            <a:r>
              <a:rPr lang="en-US" sz="2000" dirty="0" smtClean="0"/>
              <a:t>tics, anxiety</a:t>
            </a:r>
            <a:r>
              <a:rPr lang="en-US" sz="2000" dirty="0" smtClean="0"/>
              <a:t>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2514600"/>
            <a:ext cx="85098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r>
              <a:rPr lang="en-US" b="1" dirty="0" err="1" smtClean="0"/>
              <a:t>Dx</a:t>
            </a:r>
            <a:r>
              <a:rPr lang="en-US" b="1" dirty="0" smtClean="0"/>
              <a:t>: </a:t>
            </a:r>
            <a:r>
              <a:rPr lang="en-US" dirty="0" smtClean="0"/>
              <a:t>ADHD, Autism and </a:t>
            </a:r>
            <a:r>
              <a:rPr lang="en-US" dirty="0" err="1" smtClean="0"/>
              <a:t>Tourette’s</a:t>
            </a:r>
            <a:r>
              <a:rPr lang="en-US" dirty="0" smtClean="0"/>
              <a:t> syndrome</a:t>
            </a:r>
          </a:p>
          <a:p>
            <a:endParaRPr lang="en-US" dirty="0" smtClean="0"/>
          </a:p>
          <a:p>
            <a:r>
              <a:rPr lang="en-US" dirty="0" smtClean="0"/>
              <a:t>Educated parents: </a:t>
            </a:r>
          </a:p>
          <a:p>
            <a:endParaRPr lang="en-US" dirty="0" smtClean="0"/>
          </a:p>
          <a:p>
            <a:r>
              <a:rPr lang="en-US" b="1" dirty="0" smtClean="0"/>
              <a:t>Rx: </a:t>
            </a:r>
            <a:r>
              <a:rPr lang="en-US" dirty="0" smtClean="0"/>
              <a:t>discontinued the </a:t>
            </a:r>
            <a:r>
              <a:rPr lang="en-US" dirty="0" err="1" smtClean="0"/>
              <a:t>dexmethylphenidate</a:t>
            </a:r>
            <a:r>
              <a:rPr lang="en-US" dirty="0" smtClean="0"/>
              <a:t> added </a:t>
            </a:r>
            <a:r>
              <a:rPr lang="en-US" dirty="0" err="1" smtClean="0"/>
              <a:t>guanfacine</a:t>
            </a:r>
            <a:r>
              <a:rPr lang="en-US" dirty="0" smtClean="0"/>
              <a:t> and behavioral modification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4648200"/>
            <a:ext cx="74606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Results: </a:t>
            </a:r>
            <a:r>
              <a:rPr lang="en-US" dirty="0" smtClean="0"/>
              <a:t>attention and hyperactivity improved, vocal and motor tics improved </a:t>
            </a:r>
          </a:p>
          <a:p>
            <a:r>
              <a:rPr lang="en-US" dirty="0" smtClean="0"/>
              <a:t>                </a:t>
            </a:r>
            <a:r>
              <a:rPr lang="en-US" dirty="0" err="1" smtClean="0"/>
              <a:t>stimming</a:t>
            </a:r>
            <a:r>
              <a:rPr lang="en-US" dirty="0" smtClean="0"/>
              <a:t> still present but less than before</a:t>
            </a:r>
          </a:p>
          <a:p>
            <a:endParaRPr lang="en-US" dirty="0" smtClean="0"/>
          </a:p>
          <a:p>
            <a:r>
              <a:rPr lang="en-US" b="1" dirty="0" smtClean="0"/>
              <a:t>On going management: </a:t>
            </a:r>
            <a:r>
              <a:rPr lang="en-US" dirty="0" smtClean="0"/>
              <a:t>consider low dose </a:t>
            </a:r>
            <a:r>
              <a:rPr lang="en-US" dirty="0" err="1" smtClean="0"/>
              <a:t>risperidone</a:t>
            </a:r>
            <a:r>
              <a:rPr lang="en-US" dirty="0" smtClean="0"/>
              <a:t> for treatment of </a:t>
            </a:r>
          </a:p>
          <a:p>
            <a:r>
              <a:rPr lang="en-US" dirty="0" smtClean="0"/>
              <a:t>                                           self stimulatory behaviors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228600"/>
            <a:ext cx="5656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Central Auditory </a:t>
            </a:r>
            <a:r>
              <a:rPr lang="en-US" sz="2800" b="1" dirty="0" smtClean="0"/>
              <a:t>Processing Disorder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953000" y="1646237"/>
            <a:ext cx="4038600" cy="13255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Difficulty identifying, localizing to and discriminating </a:t>
            </a:r>
            <a:r>
              <a:rPr lang="en-US" dirty="0" smtClean="0"/>
              <a:t>sound</a:t>
            </a:r>
          </a:p>
          <a:p>
            <a:r>
              <a:rPr lang="en-US" dirty="0" smtClean="0"/>
              <a:t>Requires normal peripheral</a:t>
            </a:r>
          </a:p>
          <a:p>
            <a:pPr>
              <a:buNone/>
            </a:pPr>
            <a:r>
              <a:rPr lang="en-US" dirty="0" smtClean="0"/>
              <a:t>      hearing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512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990600"/>
            <a:ext cx="24765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 descr="http://tonks.disted.camosun.bc.ca/courses/psyc290/brain/Ear.gif"/>
          <p:cNvPicPr>
            <a:picLocks noChangeAspect="1" noChangeArrowheads="1"/>
          </p:cNvPicPr>
          <p:nvPr/>
        </p:nvPicPr>
        <p:blipFill>
          <a:blip r:embed="rId4" cstate="print"/>
          <a:srcRect t="24628" b="5729"/>
          <a:stretch>
            <a:fillRect/>
          </a:stretch>
        </p:blipFill>
        <p:spPr bwMode="auto">
          <a:xfrm>
            <a:off x="0" y="2895600"/>
            <a:ext cx="2286244" cy="1752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724400" y="3810000"/>
            <a:ext cx="4495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800" dirty="0" smtClean="0"/>
              <a:t>Controversies</a:t>
            </a: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000" i="1" dirty="0" smtClean="0"/>
              <a:t>what is it, </a:t>
            </a:r>
          </a:p>
          <a:p>
            <a:pPr>
              <a:buFont typeface="Arial" pitchFamily="34" charset="0"/>
              <a:buChar char="•"/>
            </a:pPr>
            <a:r>
              <a:rPr lang="en-US" sz="2000" i="1" dirty="0" smtClean="0"/>
              <a:t>how to diagnose</a:t>
            </a:r>
          </a:p>
          <a:p>
            <a:pPr>
              <a:buFont typeface="Arial" pitchFamily="34" charset="0"/>
              <a:buChar char="•"/>
            </a:pPr>
            <a:r>
              <a:rPr lang="en-US" sz="2000" i="1" dirty="0" smtClean="0"/>
              <a:t>interplay between language, </a:t>
            </a:r>
            <a:endParaRPr lang="en-US" sz="2000" i="1" dirty="0" smtClean="0"/>
          </a:p>
          <a:p>
            <a:pPr>
              <a:buNone/>
            </a:pPr>
            <a:r>
              <a:rPr lang="en-US" sz="2000" i="1" dirty="0" smtClean="0"/>
              <a:t>reading </a:t>
            </a:r>
            <a:r>
              <a:rPr lang="en-US" sz="2000" i="1" dirty="0" smtClean="0"/>
              <a:t>and attention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467380"/>
            <a:ext cx="5484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Manifestations of Learning Disability</a:t>
            </a:r>
            <a:endParaRPr lang="en-US" sz="2800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41775" cy="1371600"/>
          </a:xfrm>
        </p:spPr>
        <p:txBody>
          <a:bodyPr/>
          <a:lstStyle/>
          <a:p>
            <a:r>
              <a:rPr lang="en-US" dirty="0" smtClean="0"/>
              <a:t>Math disability</a:t>
            </a:r>
          </a:p>
          <a:p>
            <a:pPr>
              <a:buNone/>
            </a:pPr>
            <a:r>
              <a:rPr lang="en-US" dirty="0" smtClean="0"/>
              <a:t>           </a:t>
            </a:r>
            <a:r>
              <a:rPr lang="en-US" sz="1800" dirty="0" smtClean="0"/>
              <a:t>learning math concepts</a:t>
            </a:r>
          </a:p>
          <a:p>
            <a:pPr>
              <a:buNone/>
            </a:pPr>
            <a:r>
              <a:rPr lang="en-US" sz="1800" dirty="0" smtClean="0"/>
              <a:t>              math facts</a:t>
            </a:r>
            <a:endParaRPr lang="en-US" sz="1800" dirty="0"/>
          </a:p>
        </p:txBody>
      </p:sp>
      <p:sp>
        <p:nvSpPr>
          <p:cNvPr id="13" name="TextBox 12"/>
          <p:cNvSpPr txBox="1"/>
          <p:nvPr/>
        </p:nvSpPr>
        <p:spPr>
          <a:xfrm>
            <a:off x="390521" y="1676400"/>
            <a:ext cx="418147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Reading disability </a:t>
            </a:r>
          </a:p>
          <a:p>
            <a:pPr>
              <a:buNone/>
            </a:pPr>
            <a:r>
              <a:rPr lang="en-US" dirty="0" smtClean="0"/>
              <a:t>                word recognition</a:t>
            </a:r>
          </a:p>
          <a:p>
            <a:pPr>
              <a:buNone/>
            </a:pPr>
            <a:r>
              <a:rPr lang="en-US" dirty="0" smtClean="0"/>
              <a:t>                word decoding</a:t>
            </a:r>
          </a:p>
          <a:p>
            <a:pPr>
              <a:buNone/>
            </a:pPr>
            <a:r>
              <a:rPr lang="en-US" dirty="0" smtClean="0"/>
              <a:t>                fluency</a:t>
            </a:r>
          </a:p>
          <a:p>
            <a:pPr>
              <a:buNone/>
            </a:pPr>
            <a:r>
              <a:rPr lang="en-US" dirty="0" smtClean="0"/>
              <a:t>                comprehension</a:t>
            </a:r>
          </a:p>
          <a:p>
            <a:pPr>
              <a:buNone/>
            </a:pPr>
            <a:r>
              <a:rPr lang="en-US" sz="2000" dirty="0" smtClean="0"/>
              <a:t>   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648200" y="3276600"/>
            <a:ext cx="4038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Non-verbal learning disability</a:t>
            </a:r>
          </a:p>
          <a:p>
            <a:r>
              <a:rPr lang="en-US" dirty="0" smtClean="0"/>
              <a:t>              motor clumsiness</a:t>
            </a:r>
          </a:p>
          <a:p>
            <a:r>
              <a:rPr lang="en-US" dirty="0" smtClean="0"/>
              <a:t>              poor visual spatial skills</a:t>
            </a: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" y="4038600"/>
            <a:ext cx="27665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400" dirty="0" smtClean="0"/>
              <a:t>Written language</a:t>
            </a:r>
          </a:p>
          <a:p>
            <a:r>
              <a:rPr lang="en-US" dirty="0" smtClean="0"/>
              <a:t>           handwriting</a:t>
            </a:r>
          </a:p>
          <a:p>
            <a:r>
              <a:rPr lang="en-US" dirty="0" smtClean="0"/>
              <a:t>            spelling</a:t>
            </a:r>
          </a:p>
          <a:p>
            <a:r>
              <a:rPr lang="en-US" dirty="0" smtClean="0"/>
              <a:t>            organization of ideas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uiExpand="1" build="p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0" y="457200"/>
            <a:ext cx="3926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APD and other diagnoses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52401" y="1219200"/>
            <a:ext cx="8991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Similarities to Attention Deficit Hyperactivity Disorder </a:t>
            </a:r>
          </a:p>
          <a:p>
            <a:r>
              <a:rPr lang="en-US" sz="2000" dirty="0" smtClean="0"/>
              <a:t>               inattentive, distractible, poor organization</a:t>
            </a:r>
          </a:p>
          <a:p>
            <a:r>
              <a:rPr lang="en-US" sz="2000" dirty="0" smtClean="0"/>
              <a:t>                of 30 children diagnosed with APD 50% meet criteria for ADHD</a:t>
            </a:r>
          </a:p>
          <a:p>
            <a:r>
              <a:rPr lang="en-US" sz="2000" dirty="0" smtClean="0"/>
              <a:t>                              (APA, 2000, </a:t>
            </a:r>
            <a:r>
              <a:rPr lang="en-US" sz="2000" dirty="0" err="1" smtClean="0"/>
              <a:t>Ricco</a:t>
            </a:r>
            <a:r>
              <a:rPr lang="en-US" sz="2000" dirty="0" smtClean="0"/>
              <a:t> et al 1994)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2590800"/>
            <a:ext cx="875759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 APD and ADHD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 causation</a:t>
            </a:r>
          </a:p>
          <a:p>
            <a:r>
              <a:rPr lang="en-US" sz="2000" dirty="0" smtClean="0"/>
              <a:t>                        APD causes some cases of ADHD (</a:t>
            </a:r>
            <a:r>
              <a:rPr lang="en-US" sz="2000" dirty="0" err="1" smtClean="0"/>
              <a:t>Chermak</a:t>
            </a:r>
            <a:r>
              <a:rPr lang="en-US" sz="2000" dirty="0" smtClean="0"/>
              <a:t> et al 1999)</a:t>
            </a:r>
          </a:p>
          <a:p>
            <a:r>
              <a:rPr lang="en-US" sz="2000" dirty="0" smtClean="0"/>
              <a:t>                        ADHD impacts perceptual processes including auditory ones</a:t>
            </a:r>
          </a:p>
          <a:p>
            <a:r>
              <a:rPr lang="en-US" sz="2000" dirty="0" smtClean="0"/>
              <a:t>                                   (</a:t>
            </a:r>
            <a:r>
              <a:rPr lang="en-US" sz="2000" dirty="0" err="1" smtClean="0"/>
              <a:t>Sagvolden</a:t>
            </a:r>
            <a:r>
              <a:rPr lang="en-US" sz="2000" dirty="0" smtClean="0"/>
              <a:t> et al 2005)</a:t>
            </a:r>
          </a:p>
          <a:p>
            <a:r>
              <a:rPr lang="en-US" sz="2000" dirty="0" smtClean="0"/>
              <a:t>                        range of </a:t>
            </a:r>
            <a:r>
              <a:rPr lang="en-US" sz="2000" dirty="0" err="1" smtClean="0"/>
              <a:t>neurophysiological</a:t>
            </a:r>
            <a:r>
              <a:rPr lang="en-US" sz="2000" dirty="0" smtClean="0"/>
              <a:t> findings that are inconsistent with purely</a:t>
            </a:r>
          </a:p>
          <a:p>
            <a:r>
              <a:rPr lang="en-US" sz="2000" dirty="0" smtClean="0"/>
              <a:t>                                    auditory perceptual basis for the disorder (Woods et al 2002)</a:t>
            </a:r>
          </a:p>
          <a:p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5029200"/>
            <a:ext cx="1042227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  conclusion</a:t>
            </a:r>
          </a:p>
          <a:p>
            <a:r>
              <a:rPr lang="en-US" sz="2000" dirty="0" smtClean="0"/>
              <a:t>                      separate and co-morbid </a:t>
            </a:r>
          </a:p>
          <a:p>
            <a:r>
              <a:rPr lang="en-US" sz="2000" dirty="0" smtClean="0"/>
              <a:t>                      symptom overlap</a:t>
            </a:r>
          </a:p>
          <a:p>
            <a:r>
              <a:rPr lang="en-US" sz="2000" dirty="0" smtClean="0"/>
              <a:t>                      some behaviors are more consistent with one disorder than the other</a:t>
            </a:r>
          </a:p>
          <a:p>
            <a:r>
              <a:rPr lang="en-US" sz="2000" dirty="0" smtClean="0"/>
              <a:t>                                                (</a:t>
            </a:r>
            <a:r>
              <a:rPr lang="en-US" sz="2000" dirty="0" err="1" smtClean="0"/>
              <a:t>Chermak</a:t>
            </a:r>
            <a:r>
              <a:rPr lang="en-US" sz="2000" dirty="0" smtClean="0"/>
              <a:t> et al 2002, </a:t>
            </a:r>
            <a:r>
              <a:rPr lang="en-US" sz="2000" dirty="0" err="1" smtClean="0"/>
              <a:t>Ptok</a:t>
            </a:r>
            <a:r>
              <a:rPr lang="en-US" sz="2000" dirty="0" smtClean="0"/>
              <a:t> et al 2006, </a:t>
            </a:r>
            <a:r>
              <a:rPr lang="en-US" sz="2000" dirty="0" err="1" smtClean="0"/>
              <a:t>Ricco</a:t>
            </a:r>
            <a:r>
              <a:rPr lang="en-US" sz="2000" dirty="0" smtClean="0"/>
              <a:t> et al 1994)                               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833735"/>
            <a:ext cx="8354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APD, Specific language impairment and developmental dyslexia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48645" y="1752600"/>
            <a:ext cx="841435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High prevalence of language and reading difficulties in APD </a:t>
            </a:r>
          </a:p>
          <a:p>
            <a:r>
              <a:rPr lang="en-US" sz="2400" dirty="0" smtClean="0"/>
              <a:t>                 </a:t>
            </a:r>
            <a:r>
              <a:rPr lang="en-US" dirty="0" smtClean="0"/>
              <a:t>(</a:t>
            </a:r>
            <a:r>
              <a:rPr lang="en-US" dirty="0" err="1" smtClean="0"/>
              <a:t>Chermak</a:t>
            </a:r>
            <a:r>
              <a:rPr lang="en-US" dirty="0" smtClean="0"/>
              <a:t>  and </a:t>
            </a:r>
            <a:r>
              <a:rPr lang="en-US" dirty="0" err="1" smtClean="0"/>
              <a:t>Musiek</a:t>
            </a:r>
            <a:r>
              <a:rPr lang="en-US" dirty="0" smtClean="0"/>
              <a:t> 1997, Katz 1992)</a:t>
            </a:r>
          </a:p>
          <a:p>
            <a:endParaRPr lang="en-US" sz="2400" dirty="0" smtClean="0"/>
          </a:p>
          <a:p>
            <a:r>
              <a:rPr lang="en-US" sz="2400" dirty="0" smtClean="0"/>
              <a:t>APD in children and adults with dyslexia </a:t>
            </a:r>
          </a:p>
          <a:p>
            <a:r>
              <a:rPr lang="en-US" sz="2400" dirty="0" smtClean="0"/>
              <a:t>Children </a:t>
            </a:r>
            <a:r>
              <a:rPr lang="en-US" sz="2400" dirty="0" smtClean="0"/>
              <a:t>with normal language/reading have APD</a:t>
            </a:r>
          </a:p>
          <a:p>
            <a:r>
              <a:rPr lang="en-US" sz="2400" dirty="0" smtClean="0"/>
              <a:t>		 </a:t>
            </a:r>
            <a:r>
              <a:rPr lang="en-US" dirty="0" smtClean="0"/>
              <a:t>(</a:t>
            </a:r>
            <a:r>
              <a:rPr lang="en-US" dirty="0" err="1" smtClean="0"/>
              <a:t>Tallal</a:t>
            </a:r>
            <a:r>
              <a:rPr lang="en-US" dirty="0" smtClean="0"/>
              <a:t> 2004, </a:t>
            </a:r>
            <a:r>
              <a:rPr lang="en-US" dirty="0" err="1" smtClean="0"/>
              <a:t>Witton</a:t>
            </a:r>
            <a:r>
              <a:rPr lang="en-US" dirty="0" smtClean="0"/>
              <a:t> et al 1998)</a:t>
            </a:r>
            <a:endParaRPr lang="en-US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Current </a:t>
            </a:r>
            <a:r>
              <a:rPr lang="en-US" sz="2400" b="1" dirty="0" smtClean="0"/>
              <a:t>Questions</a:t>
            </a:r>
          </a:p>
          <a:p>
            <a:r>
              <a:rPr lang="en-US" sz="2400" dirty="0" smtClean="0"/>
              <a:t>APD and SLI/Dyslexia  result from the same etiology</a:t>
            </a:r>
          </a:p>
          <a:p>
            <a:r>
              <a:rPr lang="en-US" sz="2400" dirty="0" smtClean="0"/>
              <a:t>APD </a:t>
            </a:r>
            <a:r>
              <a:rPr lang="en-US" sz="2400" dirty="0" smtClean="0"/>
              <a:t>is a risk factor  for reading or language deficits but not causal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8400" y="609600"/>
            <a:ext cx="47951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Best practice for APD diagnosis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00200" y="1752600"/>
            <a:ext cx="5562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Multi-disciplinary team</a:t>
            </a:r>
          </a:p>
          <a:p>
            <a:r>
              <a:rPr lang="en-US" sz="2000" dirty="0" smtClean="0"/>
              <a:t>      audiologist working with         </a:t>
            </a:r>
          </a:p>
          <a:p>
            <a:r>
              <a:rPr lang="en-US" sz="2000" dirty="0" smtClean="0"/>
              <a:t>      educational psychologist   </a:t>
            </a:r>
          </a:p>
          <a:p>
            <a:r>
              <a:rPr lang="en-US" sz="2000" dirty="0" smtClean="0"/>
              <a:t>      speech – language pathologist</a:t>
            </a:r>
          </a:p>
          <a:p>
            <a:endParaRPr lang="en-US" sz="2000" dirty="0" smtClean="0"/>
          </a:p>
          <a:p>
            <a:r>
              <a:rPr lang="en-US" sz="2000" b="1" dirty="0" smtClean="0"/>
              <a:t>Evaluation of APD</a:t>
            </a:r>
          </a:p>
          <a:p>
            <a:r>
              <a:rPr lang="en-US" sz="2000" dirty="0" smtClean="0"/>
              <a:t>       -peripheral hearing	</a:t>
            </a:r>
          </a:p>
          <a:p>
            <a:r>
              <a:rPr lang="en-US" sz="2000" dirty="0" smtClean="0"/>
              <a:t>       -APD Battery of test</a:t>
            </a:r>
          </a:p>
          <a:p>
            <a:r>
              <a:rPr lang="en-US" sz="2000" dirty="0" smtClean="0"/>
              <a:t>       -Clinical observation in different  listening 	environments</a:t>
            </a:r>
          </a:p>
          <a:p>
            <a:r>
              <a:rPr lang="en-US" sz="2000" dirty="0" smtClean="0"/>
              <a:t>       -Behavioral testing of different  aspects of 	speech and hearing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486400" y="121920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457200"/>
            <a:ext cx="6434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Disorders that manifest with Learning Difficulties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33400" y="1981200"/>
            <a:ext cx="4038600" cy="190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General Medical conditions</a:t>
            </a:r>
          </a:p>
          <a:p>
            <a:r>
              <a:rPr lang="en-US" sz="2400" dirty="0" smtClean="0"/>
              <a:t>Iron deficiency</a:t>
            </a:r>
          </a:p>
          <a:p>
            <a:r>
              <a:rPr lang="en-US" sz="2400" dirty="0" smtClean="0"/>
              <a:t>Sleep disorder</a:t>
            </a:r>
          </a:p>
          <a:p>
            <a:r>
              <a:rPr lang="en-US" sz="2400" dirty="0" smtClean="0"/>
              <a:t>Thyroid disorder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724400" y="2057400"/>
            <a:ext cx="4038600" cy="2133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Neurologic disorders</a:t>
            </a:r>
          </a:p>
          <a:p>
            <a:r>
              <a:rPr lang="en-US" sz="2400" dirty="0" smtClean="0"/>
              <a:t>Migraines</a:t>
            </a:r>
          </a:p>
          <a:p>
            <a:r>
              <a:rPr lang="en-US" sz="2400" dirty="0" smtClean="0"/>
              <a:t>Seizures</a:t>
            </a:r>
          </a:p>
          <a:p>
            <a:r>
              <a:rPr lang="en-US" sz="2400" dirty="0" smtClean="0"/>
              <a:t>Head trauma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520" y="685800"/>
            <a:ext cx="862988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5715000"/>
            <a:ext cx="2657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6200" y="457200"/>
            <a:ext cx="9119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Worldwide Prevalence of Iron Deficiency Anemia 1993-2005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81000" y="1143000"/>
            <a:ext cx="8458200" cy="5486399"/>
            <a:chOff x="381000" y="762000"/>
            <a:chExt cx="8458200" cy="5486399"/>
          </a:xfrm>
        </p:grpSpPr>
        <p:pic>
          <p:nvPicPr>
            <p:cNvPr id="4403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3462" t="5263" r="3358"/>
            <a:stretch>
              <a:fillRect/>
            </a:stretch>
          </p:blipFill>
          <p:spPr bwMode="auto">
            <a:xfrm>
              <a:off x="381000" y="762000"/>
              <a:ext cx="8458200" cy="5486399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</p:spPr>
        </p:pic>
        <p:sp>
          <p:nvSpPr>
            <p:cNvPr id="4" name="Rectangle 3"/>
            <p:cNvSpPr/>
            <p:nvPr/>
          </p:nvSpPr>
          <p:spPr>
            <a:xfrm>
              <a:off x="914400" y="3352800"/>
              <a:ext cx="7543800" cy="1524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5715000"/>
            <a:ext cx="2657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76200" y="381000"/>
            <a:ext cx="9119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Worldwide Prevalence of Iron Deficiency Anemia 1993-2005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8600" y="1447800"/>
            <a:ext cx="8572500" cy="5715000"/>
            <a:chOff x="228600" y="762000"/>
            <a:chExt cx="8572500" cy="5715000"/>
          </a:xfrm>
        </p:grpSpPr>
        <p:pic>
          <p:nvPicPr>
            <p:cNvPr id="4505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786" t="5056" r="4464" b="6465"/>
            <a:stretch>
              <a:fillRect/>
            </a:stretch>
          </p:blipFill>
          <p:spPr bwMode="auto">
            <a:xfrm>
              <a:off x="228600" y="762000"/>
              <a:ext cx="8572500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Rectangle 2"/>
            <p:cNvSpPr/>
            <p:nvPr/>
          </p:nvSpPr>
          <p:spPr>
            <a:xfrm>
              <a:off x="914400" y="2667000"/>
              <a:ext cx="7543800" cy="1524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5715000"/>
            <a:ext cx="2657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6200" y="457200"/>
            <a:ext cx="9119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Worldwide Prevalence of Iron Deficiency Anemia 1993-2005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8599" y="609600"/>
            <a:ext cx="8767233" cy="5791200"/>
            <a:chOff x="228599" y="609600"/>
            <a:chExt cx="8767233" cy="5791200"/>
          </a:xfrm>
        </p:grpSpPr>
        <p:pic>
          <p:nvPicPr>
            <p:cNvPr id="4608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3750" r="3755" b="6250"/>
            <a:stretch>
              <a:fillRect/>
            </a:stretch>
          </p:blipFill>
          <p:spPr bwMode="auto">
            <a:xfrm>
              <a:off x="228599" y="609600"/>
              <a:ext cx="8767233" cy="579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Rectangle 2"/>
            <p:cNvSpPr/>
            <p:nvPr/>
          </p:nvSpPr>
          <p:spPr>
            <a:xfrm>
              <a:off x="1066800" y="3962400"/>
              <a:ext cx="7543800" cy="1524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5715000"/>
            <a:ext cx="2657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5489141"/>
            <a:ext cx="1905000" cy="129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1349188" y="4873792"/>
            <a:ext cx="6594288" cy="1679408"/>
            <a:chOff x="1349188" y="4873792"/>
            <a:chExt cx="6594288" cy="1679408"/>
          </a:xfrm>
        </p:grpSpPr>
        <p:sp>
          <p:nvSpPr>
            <p:cNvPr id="12" name="TextBox 11"/>
            <p:cNvSpPr txBox="1"/>
            <p:nvPr/>
          </p:nvSpPr>
          <p:spPr>
            <a:xfrm>
              <a:off x="1349188" y="5542931"/>
              <a:ext cx="1536863" cy="271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Functional isolation</a:t>
              </a:r>
              <a:endParaRPr 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49253" y="5142497"/>
              <a:ext cx="1243930" cy="461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Fewer  learning</a:t>
              </a:r>
            </a:p>
            <a:p>
              <a:r>
                <a:rPr lang="en-US" sz="1400" dirty="0" smtClean="0"/>
                <a:t> experience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48317" y="6091940"/>
              <a:ext cx="1641501" cy="461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Poorer development </a:t>
              </a:r>
            </a:p>
            <a:p>
              <a:r>
                <a:rPr lang="en-US" sz="1400" dirty="0" smtClean="0"/>
                <a:t>outcomes</a:t>
              </a:r>
              <a:endParaRPr lang="en-US" sz="1400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3088341" y="6082966"/>
              <a:ext cx="2246406" cy="47023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3" name="Oval 22"/>
            <p:cNvSpPr/>
            <p:nvPr/>
          </p:nvSpPr>
          <p:spPr>
            <a:xfrm>
              <a:off x="6059394" y="5142497"/>
              <a:ext cx="1884082" cy="47023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4" name="Oval 23"/>
            <p:cNvSpPr/>
            <p:nvPr/>
          </p:nvSpPr>
          <p:spPr>
            <a:xfrm>
              <a:off x="1349188" y="5411203"/>
              <a:ext cx="1666688" cy="47023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rot="10800000" flipV="1">
              <a:off x="5479676" y="5612732"/>
              <a:ext cx="942041" cy="436646"/>
            </a:xfrm>
            <a:prstGeom prst="straightConnector1">
              <a:avLst/>
            </a:prstGeom>
            <a:ln w="76200">
              <a:solidFill>
                <a:srgbClr val="DC553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10800000" flipV="1">
              <a:off x="2508624" y="4940968"/>
              <a:ext cx="942041" cy="403058"/>
            </a:xfrm>
            <a:prstGeom prst="straightConnector1">
              <a:avLst/>
            </a:prstGeom>
            <a:ln w="76200">
              <a:solidFill>
                <a:srgbClr val="DC553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3160806" y="5478379"/>
              <a:ext cx="2753659" cy="67176"/>
            </a:xfrm>
            <a:prstGeom prst="line">
              <a:avLst/>
            </a:prstGeom>
            <a:ln w="76200">
              <a:solidFill>
                <a:srgbClr val="DC553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4827494" y="4873792"/>
              <a:ext cx="1231900" cy="403058"/>
            </a:xfrm>
            <a:prstGeom prst="straightConnector1">
              <a:avLst/>
            </a:prstGeom>
            <a:ln w="76200">
              <a:solidFill>
                <a:srgbClr val="DC553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>
              <a:off x="2001371" y="5948613"/>
              <a:ext cx="1014506" cy="369470"/>
            </a:xfrm>
            <a:prstGeom prst="straightConnector1">
              <a:avLst/>
            </a:prstGeom>
            <a:ln w="76200">
              <a:solidFill>
                <a:srgbClr val="DC553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914400" y="1447800"/>
            <a:ext cx="7391400" cy="3425992"/>
            <a:chOff x="914400" y="1447800"/>
            <a:chExt cx="7391400" cy="3425992"/>
          </a:xfrm>
        </p:grpSpPr>
        <p:sp>
          <p:nvSpPr>
            <p:cNvPr id="4" name="TextBox 3"/>
            <p:cNvSpPr txBox="1"/>
            <p:nvPr/>
          </p:nvSpPr>
          <p:spPr>
            <a:xfrm>
              <a:off x="3378200" y="1582153"/>
              <a:ext cx="1716319" cy="271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Poor feeding practices</a:t>
              </a:r>
              <a:endParaRPr lang="en-US" sz="14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86865" y="2052387"/>
              <a:ext cx="1194235" cy="271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Iron deficiency</a:t>
              </a:r>
              <a:endParaRPr 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60806" y="2522621"/>
              <a:ext cx="1168746" cy="271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Low brain iron</a:t>
              </a:r>
              <a:endParaRPr lang="en-US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23129" y="3328737"/>
              <a:ext cx="1412715" cy="271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Hypo-</a:t>
              </a:r>
              <a:r>
                <a:rPr lang="en-US" sz="1400" dirty="0" err="1" smtClean="0"/>
                <a:t>myelination</a:t>
              </a:r>
              <a:endParaRPr lang="en-US" sz="14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697071" y="3395913"/>
              <a:ext cx="2608729" cy="46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Impaired </a:t>
              </a:r>
              <a:r>
                <a:rPr lang="en-US" sz="1400" dirty="0" err="1" smtClean="0"/>
                <a:t>neuro</a:t>
              </a:r>
              <a:r>
                <a:rPr lang="en-US" sz="1400" dirty="0" smtClean="0"/>
                <a:t>-</a:t>
              </a:r>
            </a:p>
            <a:p>
              <a:r>
                <a:rPr lang="en-US" sz="1400" dirty="0" smtClean="0"/>
                <a:t>transmitter production</a:t>
              </a:r>
              <a:endParaRPr lang="en-US" sz="1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31794" y="3597442"/>
              <a:ext cx="1762234" cy="271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Impaired </a:t>
              </a:r>
              <a:r>
                <a:rPr lang="en-US" sz="1400" dirty="0" err="1" smtClean="0"/>
                <a:t>neurogenesis</a:t>
              </a:r>
              <a:endParaRPr lang="en-US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95594" y="4403558"/>
              <a:ext cx="1169966" cy="461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Delayed brain </a:t>
              </a:r>
            </a:p>
            <a:p>
              <a:r>
                <a:rPr lang="en-US" sz="1400" dirty="0" smtClean="0"/>
                <a:t>development</a:t>
              </a:r>
              <a:endParaRPr lang="en-US" sz="1400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3378200" y="1447800"/>
              <a:ext cx="1884082" cy="47023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6" name="Oval 15"/>
            <p:cNvSpPr/>
            <p:nvPr/>
          </p:nvSpPr>
          <p:spPr>
            <a:xfrm>
              <a:off x="914400" y="1918034"/>
              <a:ext cx="1449294" cy="47023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7" name="Oval 16"/>
            <p:cNvSpPr/>
            <p:nvPr/>
          </p:nvSpPr>
          <p:spPr>
            <a:xfrm>
              <a:off x="3015876" y="2455445"/>
              <a:ext cx="1376829" cy="40305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8" name="Oval 17"/>
            <p:cNvSpPr/>
            <p:nvPr/>
          </p:nvSpPr>
          <p:spPr>
            <a:xfrm>
              <a:off x="3450665" y="3261561"/>
              <a:ext cx="1449294" cy="47023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9" name="Oval 18"/>
            <p:cNvSpPr/>
            <p:nvPr/>
          </p:nvSpPr>
          <p:spPr>
            <a:xfrm>
              <a:off x="5624606" y="3261561"/>
              <a:ext cx="1884082" cy="73893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0" name="Oval 19"/>
            <p:cNvSpPr/>
            <p:nvPr/>
          </p:nvSpPr>
          <p:spPr>
            <a:xfrm>
              <a:off x="1131794" y="3463089"/>
              <a:ext cx="1884082" cy="53741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2" name="Oval 21"/>
            <p:cNvSpPr/>
            <p:nvPr/>
          </p:nvSpPr>
          <p:spPr>
            <a:xfrm>
              <a:off x="3378200" y="4403558"/>
              <a:ext cx="1521759" cy="47023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 rot="10800000" flipV="1">
              <a:off x="2291229" y="1716505"/>
              <a:ext cx="869576" cy="201529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2363694" y="4202029"/>
              <a:ext cx="942041" cy="470234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rot="5400000">
              <a:off x="3834897" y="4066921"/>
              <a:ext cx="537411" cy="1510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endCxn id="22" idx="6"/>
            </p:cNvCxnSpPr>
            <p:nvPr/>
          </p:nvCxnSpPr>
          <p:spPr>
            <a:xfrm rot="10800000" flipV="1">
              <a:off x="4899959" y="4202029"/>
              <a:ext cx="1159435" cy="436646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endCxn id="18" idx="0"/>
            </p:cNvCxnSpPr>
            <p:nvPr/>
          </p:nvCxnSpPr>
          <p:spPr>
            <a:xfrm rot="16200000" flipH="1">
              <a:off x="3934906" y="3021155"/>
              <a:ext cx="335880" cy="144930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rot="10800000" flipV="1">
              <a:off x="2073835" y="2925679"/>
              <a:ext cx="869576" cy="403058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4537635" y="2791326"/>
              <a:ext cx="1086971" cy="604587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>
              <a:off x="2218765" y="2253916"/>
              <a:ext cx="797112" cy="268705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1371600" y="457200"/>
            <a:ext cx="6610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Impact of Iron deficiency on brain function 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609600"/>
            <a:ext cx="76714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Effect of Iron deficiency on cognition and behavior</a:t>
            </a:r>
            <a:endParaRPr lang="en-US" sz="2800" b="1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57200" y="1371601"/>
            <a:ext cx="7391400" cy="3429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Brain iron accumulates from infant to early adulthood  </a:t>
            </a:r>
            <a:r>
              <a:rPr lang="en-US" sz="1800" dirty="0" err="1" smtClean="0"/>
              <a:t>Hallgren</a:t>
            </a:r>
            <a:r>
              <a:rPr lang="en-US" sz="1800" dirty="0" smtClean="0"/>
              <a:t> et al  J </a:t>
            </a:r>
            <a:r>
              <a:rPr lang="en-US" sz="1800" dirty="0" err="1" smtClean="0"/>
              <a:t>Neurochem</a:t>
            </a:r>
            <a:r>
              <a:rPr lang="en-US" sz="1800" dirty="0" smtClean="0"/>
              <a:t> 1958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Iron uptake maximal during period of</a:t>
            </a:r>
          </a:p>
          <a:p>
            <a:pPr>
              <a:buNone/>
            </a:pPr>
            <a:r>
              <a:rPr lang="en-US" sz="2400" dirty="0" smtClean="0"/>
              <a:t>      rapid brain growth </a:t>
            </a:r>
          </a:p>
          <a:p>
            <a:pPr>
              <a:buNone/>
            </a:pPr>
            <a:r>
              <a:rPr lang="en-US" sz="2000" dirty="0" smtClean="0"/>
              <a:t>       </a:t>
            </a:r>
            <a:r>
              <a:rPr lang="en-US" sz="1800" dirty="0" smtClean="0"/>
              <a:t>Dobbing et al Early Hum Dev 1979</a:t>
            </a:r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4" name="Picture 6" descr="Brain Development Grap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5500" y="2057400"/>
            <a:ext cx="3238500" cy="2286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4495800"/>
            <a:ext cx="78525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 month old IDA infants show poor recognition memory </a:t>
            </a:r>
          </a:p>
          <a:p>
            <a:r>
              <a:rPr lang="en-US" sz="2400" dirty="0" smtClean="0"/>
              <a:t> - </a:t>
            </a:r>
            <a:r>
              <a:rPr lang="en-US" dirty="0" smtClean="0"/>
              <a:t>Carter et al Pediatrics 2010  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Children who are iron deficient in the first 2 years of life have </a:t>
            </a:r>
          </a:p>
          <a:p>
            <a:r>
              <a:rPr lang="en-US" sz="2400" dirty="0" smtClean="0"/>
              <a:t>poor cognitive outcomes – </a:t>
            </a:r>
            <a:r>
              <a:rPr lang="en-US" dirty="0" err="1" smtClean="0"/>
              <a:t>Lozoff</a:t>
            </a:r>
            <a:r>
              <a:rPr lang="en-US" dirty="0" smtClean="0"/>
              <a:t> et al</a:t>
            </a:r>
            <a:r>
              <a:rPr lang="en-US" i="1" dirty="0" smtClean="0"/>
              <a:t> </a:t>
            </a:r>
            <a:r>
              <a:rPr lang="en-US" i="1" dirty="0" err="1" smtClean="0"/>
              <a:t>Nutr</a:t>
            </a:r>
            <a:r>
              <a:rPr lang="en-US" i="1" dirty="0" smtClean="0"/>
              <a:t> Rev. 2006 May</a:t>
            </a:r>
            <a:endParaRPr lang="en-US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457200"/>
            <a:ext cx="3179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 Learning….Memory</a:t>
            </a:r>
            <a:endParaRPr lang="en-US" sz="2800" b="1" dirty="0"/>
          </a:p>
        </p:txBody>
      </p:sp>
      <p:grpSp>
        <p:nvGrpSpPr>
          <p:cNvPr id="23" name="Group 22"/>
          <p:cNvGrpSpPr/>
          <p:nvPr/>
        </p:nvGrpSpPr>
        <p:grpSpPr>
          <a:xfrm>
            <a:off x="6050717" y="1688068"/>
            <a:ext cx="3093283" cy="3524310"/>
            <a:chOff x="6019800" y="2590800"/>
            <a:chExt cx="3093283" cy="3524310"/>
          </a:xfrm>
        </p:grpSpPr>
        <p:sp>
          <p:nvSpPr>
            <p:cNvPr id="15" name="TextBox 14"/>
            <p:cNvSpPr txBox="1"/>
            <p:nvPr/>
          </p:nvSpPr>
          <p:spPr>
            <a:xfrm>
              <a:off x="6096000" y="2590800"/>
              <a:ext cx="22188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Depends on senses</a:t>
              </a:r>
              <a:endParaRPr lang="en-US" sz="20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19800" y="3505200"/>
              <a:ext cx="30932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Integrate in existing picture</a:t>
              </a:r>
              <a:endParaRPr lang="en-US" sz="20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54250" y="4507468"/>
              <a:ext cx="7262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store</a:t>
              </a:r>
              <a:endParaRPr lang="en-US" sz="20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48400" y="5715000"/>
              <a:ext cx="22229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Bring it out  for use</a:t>
              </a:r>
              <a:endParaRPr lang="en-US" sz="2000" b="1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191000" y="1524000"/>
            <a:ext cx="1752600" cy="3886200"/>
            <a:chOff x="3429000" y="2590800"/>
            <a:chExt cx="1752600" cy="3886200"/>
          </a:xfrm>
        </p:grpSpPr>
        <p:grpSp>
          <p:nvGrpSpPr>
            <p:cNvPr id="13" name="Group 12"/>
            <p:cNvGrpSpPr/>
            <p:nvPr/>
          </p:nvGrpSpPr>
          <p:grpSpPr>
            <a:xfrm>
              <a:off x="3429000" y="3581400"/>
              <a:ext cx="1752600" cy="533400"/>
              <a:chOff x="2819400" y="3352800"/>
              <a:chExt cx="1752600" cy="533400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2819400" y="3352800"/>
                <a:ext cx="1752600" cy="5334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200400" y="3429000"/>
                <a:ext cx="8974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process</a:t>
                </a:r>
                <a:endParaRPr lang="en-US" b="1" dirty="0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810000" y="2590800"/>
              <a:ext cx="1143000" cy="533400"/>
              <a:chOff x="914400" y="3429000"/>
              <a:chExt cx="1143000" cy="53340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914400" y="3429000"/>
                <a:ext cx="1143000" cy="533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066800" y="3505200"/>
                <a:ext cx="892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acquire</a:t>
                </a:r>
                <a:endParaRPr lang="en-US" b="1" dirty="0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3505200" y="4419600"/>
              <a:ext cx="1676400" cy="533400"/>
              <a:chOff x="5334000" y="3352800"/>
              <a:chExt cx="1676400" cy="533400"/>
            </a:xfrm>
          </p:grpSpPr>
          <p:sp>
            <p:nvSpPr>
              <p:cNvPr id="9" name="Rounded Rectangle 8"/>
              <p:cNvSpPr/>
              <p:nvPr/>
            </p:nvSpPr>
            <p:spPr>
              <a:xfrm>
                <a:off x="5334000" y="3352800"/>
                <a:ext cx="1676400" cy="5334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520044" y="3429000"/>
                <a:ext cx="12814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consolidate</a:t>
                </a:r>
                <a:endParaRPr lang="en-US" b="1" dirty="0"/>
              </a:p>
            </p:txBody>
          </p:sp>
        </p:grpSp>
        <p:sp>
          <p:nvSpPr>
            <p:cNvPr id="11" name="Oval 10"/>
            <p:cNvSpPr/>
            <p:nvPr/>
          </p:nvSpPr>
          <p:spPr>
            <a:xfrm>
              <a:off x="3657600" y="5334000"/>
              <a:ext cx="1371600" cy="1143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retrieve</a:t>
              </a:r>
              <a:endParaRPr lang="en-US" b="1" dirty="0"/>
            </a:p>
          </p:txBody>
        </p:sp>
        <p:sp>
          <p:nvSpPr>
            <p:cNvPr id="19" name="Down Arrow 18"/>
            <p:cNvSpPr/>
            <p:nvPr/>
          </p:nvSpPr>
          <p:spPr>
            <a:xfrm>
              <a:off x="4191000" y="3276600"/>
              <a:ext cx="304800" cy="228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0" name="Down Arrow 19"/>
            <p:cNvSpPr/>
            <p:nvPr/>
          </p:nvSpPr>
          <p:spPr>
            <a:xfrm>
              <a:off x="4191000" y="4191000"/>
              <a:ext cx="304800" cy="228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1" name="Down Arrow 20"/>
            <p:cNvSpPr/>
            <p:nvPr/>
          </p:nvSpPr>
          <p:spPr>
            <a:xfrm>
              <a:off x="4191000" y="5105400"/>
              <a:ext cx="304800" cy="228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pic>
        <p:nvPicPr>
          <p:cNvPr id="100354" name="Picture 2" descr="Dendritic spines and long-term plasticit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297" y="1752600"/>
            <a:ext cx="4201297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762000"/>
            <a:ext cx="79721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Outcomes of Iron supplementation in cognition and </a:t>
            </a:r>
            <a:r>
              <a:rPr lang="en-US" sz="2400" b="1" dirty="0" smtClean="0"/>
              <a:t>behavior</a:t>
            </a:r>
          </a:p>
          <a:p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066800" y="4572000"/>
            <a:ext cx="7467600" cy="2057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 </a:t>
            </a:r>
          </a:p>
          <a:p>
            <a:r>
              <a:rPr lang="en-US" sz="2400" dirty="0" smtClean="0"/>
              <a:t>Iron supplementation improved verbal learning and memory in iron-deficient adolescent girls –</a:t>
            </a:r>
            <a:r>
              <a:rPr lang="en-US" sz="1600" dirty="0" smtClean="0"/>
              <a:t>Bruner 1996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1600200"/>
            <a:ext cx="741376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7 short term </a:t>
            </a:r>
            <a:r>
              <a:rPr lang="en-US" sz="2400" dirty="0" smtClean="0"/>
              <a:t>trials- </a:t>
            </a:r>
            <a:r>
              <a:rPr lang="en-US" sz="2400" dirty="0" smtClean="0"/>
              <a:t>supplementation  &lt;15 days  </a:t>
            </a:r>
          </a:p>
          <a:p>
            <a:r>
              <a:rPr lang="en-US" sz="2400" dirty="0" smtClean="0"/>
              <a:t>          show no improvement in </a:t>
            </a:r>
            <a:r>
              <a:rPr lang="en-US" sz="2400" dirty="0" smtClean="0"/>
              <a:t>responsiveness in children </a:t>
            </a:r>
          </a:p>
          <a:p>
            <a:r>
              <a:rPr lang="en-US" sz="2400" dirty="0" smtClean="0"/>
              <a:t> </a:t>
            </a:r>
            <a:r>
              <a:rPr lang="en-US" sz="2400" dirty="0" smtClean="0"/>
              <a:t>         </a:t>
            </a:r>
            <a:r>
              <a:rPr lang="en-US" sz="2400" dirty="0" smtClean="0"/>
              <a:t>less tha</a:t>
            </a:r>
            <a:r>
              <a:rPr lang="en-US" sz="2400" dirty="0" smtClean="0"/>
              <a:t>n 2 years old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1/6  longer trials 2-6 months showed improvement in </a:t>
            </a:r>
          </a:p>
          <a:p>
            <a:r>
              <a:rPr lang="en-US" sz="2400" dirty="0" smtClean="0"/>
              <a:t>     responsiveness </a:t>
            </a:r>
            <a:r>
              <a:rPr lang="en-US" sz="2400" dirty="0" smtClean="0"/>
              <a:t>in children less than 2 years old</a:t>
            </a:r>
            <a:endParaRPr lang="en-US" sz="24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838200" y="1371600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Grantham-McGregor S, And C. A review of studies on the </a:t>
            </a:r>
            <a:r>
              <a:rPr lang="en-US" b="1" dirty="0" smtClean="0"/>
              <a:t>effect </a:t>
            </a:r>
            <a:r>
              <a:rPr lang="en-US" b="1" dirty="0" smtClean="0"/>
              <a:t>of iron deficiency on cognitive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609600"/>
            <a:ext cx="5136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Sleep and Memory Consolidation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77000" y="1752600"/>
            <a:ext cx="2559868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Procedural memory</a:t>
            </a:r>
          </a:p>
          <a:p>
            <a:r>
              <a:rPr lang="en-US" dirty="0" smtClean="0"/>
              <a:t>       –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REM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0000"/>
                </a:solidFill>
              </a:rPr>
              <a:t>NREM</a:t>
            </a:r>
          </a:p>
          <a:p>
            <a:endParaRPr lang="en-US" dirty="0" smtClean="0"/>
          </a:p>
          <a:p>
            <a:r>
              <a:rPr lang="en-US" dirty="0" smtClean="0"/>
              <a:t>Episodic memory -</a:t>
            </a:r>
            <a:r>
              <a:rPr lang="en-US" dirty="0" smtClean="0">
                <a:solidFill>
                  <a:srgbClr val="FF0000"/>
                </a:solidFill>
              </a:rPr>
              <a:t>NREM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04801" y="1676400"/>
            <a:ext cx="5458836" cy="3200400"/>
            <a:chOff x="304801" y="1676400"/>
            <a:chExt cx="5458836" cy="3200400"/>
          </a:xfrm>
        </p:grpSpPr>
        <p:pic>
          <p:nvPicPr>
            <p:cNvPr id="53252" name="Picture 4" descr="http://www.ultracrepidate.com/wp-content/uploads/2007/01/sleep_cycle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1" y="1676400"/>
              <a:ext cx="5458836" cy="3200400"/>
            </a:xfrm>
            <a:prstGeom prst="rect">
              <a:avLst/>
            </a:prstGeom>
            <a:noFill/>
          </p:spPr>
        </p:pic>
        <p:cxnSp>
          <p:nvCxnSpPr>
            <p:cNvPr id="7" name="Straight Connector 6"/>
            <p:cNvCxnSpPr/>
            <p:nvPr/>
          </p:nvCxnSpPr>
          <p:spPr>
            <a:xfrm>
              <a:off x="1676400" y="3886200"/>
              <a:ext cx="381000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743200" y="3886200"/>
              <a:ext cx="304800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581400" y="3429000"/>
              <a:ext cx="304800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114800" y="2895600"/>
              <a:ext cx="381000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724400" y="2895600"/>
              <a:ext cx="304800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5943600" y="3352800"/>
          <a:ext cx="3048000" cy="2556164"/>
        </p:xfrm>
        <a:graphic>
          <a:graphicData uri="http://schemas.openxmlformats.org/drawingml/2006/table">
            <a:tbl>
              <a:tblPr/>
              <a:tblGrid>
                <a:gridCol w="2351314"/>
                <a:gridCol w="696686"/>
              </a:tblGrid>
              <a:tr h="270164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Average Sleep Needs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0164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Age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Hours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</a:tr>
              <a:tr h="2701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Newborns (0-2 months)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12-18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01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Infants (3 months to 1 year)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14 - 15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01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Toddlers (1 to 3 years)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12-14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01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Preschoolers (3 to 5 years)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11-13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School-aged children (5 to 12 years)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10-11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Teens and preteens (12 to 18 years)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8.5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–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01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Adults (18+)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7.5 - 9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295400"/>
            <a:ext cx="716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It takes more than 30 minutes to fall asleep at night.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81200" y="533400"/>
            <a:ext cx="5140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Possible Signs of a Sleep Disorder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19400" y="4876800"/>
            <a:ext cx="54084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Children tend to be </a:t>
            </a:r>
            <a:r>
              <a:rPr lang="en-US" sz="2400" dirty="0" smtClean="0"/>
              <a:t>overactive, </a:t>
            </a:r>
          </a:p>
          <a:p>
            <a:r>
              <a:rPr lang="en-US" sz="2400" dirty="0" smtClean="0"/>
              <a:t>Have difficulty </a:t>
            </a:r>
            <a:r>
              <a:rPr lang="en-US" sz="2400" dirty="0" smtClean="0"/>
              <a:t>focusing and </a:t>
            </a:r>
            <a:r>
              <a:rPr lang="en-US" sz="2400" dirty="0" smtClean="0"/>
              <a:t>are disruptive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219989" y="2297668"/>
            <a:ext cx="71567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Frequently  night-time awakenings and trouble falling  </a:t>
            </a:r>
          </a:p>
          <a:p>
            <a:r>
              <a:rPr lang="en-US" sz="2400" dirty="0" smtClean="0"/>
              <a:t>   back to sleep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9200" y="3195935"/>
            <a:ext cx="4584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Awaken too early in the morning.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" y="3810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Snoring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9200" y="4419600"/>
            <a:ext cx="48778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Daytime </a:t>
            </a:r>
            <a:r>
              <a:rPr lang="en-US" sz="2400" dirty="0" smtClean="0"/>
              <a:t>sleepiness typical of adults </a:t>
            </a:r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5800" y="2090202"/>
            <a:ext cx="78486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Childhood Obstructive Sleep Apnea Associates with Neuropsychological Deficits</a:t>
            </a:r>
            <a:r>
              <a:rPr lang="en-US" sz="2000" dirty="0" smtClean="0"/>
              <a:t> - FSIQ, executive function, verbal working memory, word fluency </a:t>
            </a:r>
            <a:r>
              <a:rPr lang="en-US" sz="1400" dirty="0" smtClean="0"/>
              <a:t>(</a:t>
            </a:r>
            <a:r>
              <a:rPr lang="en-US" sz="1400" dirty="0" err="1" smtClean="0"/>
              <a:t>Halbower</a:t>
            </a:r>
            <a:r>
              <a:rPr lang="en-US" sz="1400" dirty="0" smtClean="0"/>
              <a:t> et al August 2006)</a:t>
            </a:r>
          </a:p>
          <a:p>
            <a:endParaRPr lang="en-US" dirty="0" smtClean="0"/>
          </a:p>
          <a:p>
            <a:r>
              <a:rPr lang="en-US" sz="2000" b="1" dirty="0" smtClean="0"/>
              <a:t>Neurobehavioral correlates of sleep-disordered breathing in children.</a:t>
            </a:r>
          </a:p>
          <a:p>
            <a:r>
              <a:rPr lang="en-US" b="1" dirty="0" smtClean="0"/>
              <a:t> </a:t>
            </a:r>
            <a:r>
              <a:rPr lang="en-US" dirty="0" smtClean="0"/>
              <a:t>deficits in phonological processing,  visual attention and executive function </a:t>
            </a:r>
            <a:r>
              <a:rPr lang="en-US" sz="1400" dirty="0" smtClean="0"/>
              <a:t>O’Brien  et al J Sleep Res. 2004</a:t>
            </a:r>
          </a:p>
          <a:p>
            <a:endParaRPr lang="en-US" dirty="0" smtClean="0"/>
          </a:p>
          <a:p>
            <a:r>
              <a:rPr lang="en-US" sz="2000" b="1" dirty="0" smtClean="0"/>
              <a:t>Inefficient Or Insufficient Encoding As Potential Primary Deficit In </a:t>
            </a:r>
            <a:r>
              <a:rPr lang="en-US" sz="2000" b="1" dirty="0" err="1" smtClean="0"/>
              <a:t>Neuro</a:t>
            </a:r>
            <a:r>
              <a:rPr lang="en-US" sz="2000" b="1" dirty="0" smtClean="0"/>
              <a:t>-developmental Performance Among Children with OSA</a:t>
            </a:r>
          </a:p>
          <a:p>
            <a:r>
              <a:rPr lang="en-US" sz="1400" dirty="0" err="1" smtClean="0"/>
              <a:t>Spruvt</a:t>
            </a:r>
            <a:r>
              <a:rPr lang="en-US" sz="1400" dirty="0" smtClean="0"/>
              <a:t> et al </a:t>
            </a:r>
            <a:r>
              <a:rPr lang="en-US" sz="1400" i="1" dirty="0" smtClean="0"/>
              <a:t>Dev </a:t>
            </a:r>
            <a:r>
              <a:rPr lang="en-US" sz="1400" i="1" dirty="0" err="1" smtClean="0"/>
              <a:t>Neuropsychol</a:t>
            </a:r>
            <a:r>
              <a:rPr lang="en-US" sz="1400" i="1" dirty="0" smtClean="0"/>
              <a:t>. 2009</a:t>
            </a:r>
            <a:endParaRPr lang="en-US" sz="14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4600" y="838200"/>
            <a:ext cx="4328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Sleep disorder and Learning</a:t>
            </a:r>
            <a:endParaRPr 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2831395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457200"/>
            <a:ext cx="5544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Managing sleep disruption/disorder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0600" y="1295400"/>
            <a:ext cx="3657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Sleep schedule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No naps after 3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Good sleep environment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Exposure to sunlight 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3962400"/>
            <a:ext cx="75704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 frequent loud snoring followed by intermittent pause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frequent awakening  through the night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sudden loss of muscle tone in response to strong emotion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600" y="3352800"/>
            <a:ext cx="46398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When to see a sleep specialist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1371600"/>
            <a:ext cx="3739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Behavioral modification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5334000"/>
            <a:ext cx="860350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Sleep-Disordered Breathing, Behavior, and Cognition in Children </a:t>
            </a:r>
          </a:p>
          <a:p>
            <a:r>
              <a:rPr lang="en-US" sz="2400" b="1" dirty="0" smtClean="0"/>
              <a:t>Before and After </a:t>
            </a:r>
            <a:r>
              <a:rPr lang="en-US" sz="2400" b="1" dirty="0" err="1" smtClean="0"/>
              <a:t>Adenotonsillectomy</a:t>
            </a:r>
            <a:r>
              <a:rPr lang="en-US" sz="2400" b="1" dirty="0" smtClean="0"/>
              <a:t> -  </a:t>
            </a:r>
            <a:r>
              <a:rPr lang="en-US" sz="2400" dirty="0" smtClean="0"/>
              <a:t>ADHD symptoms improved</a:t>
            </a:r>
          </a:p>
          <a:p>
            <a:r>
              <a:rPr lang="en-US" sz="2400" dirty="0" smtClean="0"/>
              <a:t> one year after treatment.    </a:t>
            </a:r>
            <a:r>
              <a:rPr lang="en-US" sz="1400" dirty="0" err="1" smtClean="0"/>
              <a:t>Chervin</a:t>
            </a:r>
            <a:r>
              <a:rPr lang="en-US" sz="1400" dirty="0" smtClean="0"/>
              <a:t> et al </a:t>
            </a:r>
            <a:r>
              <a:rPr lang="en-US" sz="1400" dirty="0" smtClean="0"/>
              <a:t>Pediatrics </a:t>
            </a:r>
            <a:r>
              <a:rPr lang="en-US" sz="1400" dirty="0" smtClean="0"/>
              <a:t>April 2006</a:t>
            </a:r>
          </a:p>
          <a:p>
            <a:r>
              <a:rPr lang="en-US" sz="2400" dirty="0" smtClean="0"/>
              <a:t> 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381000"/>
            <a:ext cx="8084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Case: Learning and memory difficulties in a teenager 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143000"/>
            <a:ext cx="78858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AT is a 14 year old female with memory problems and learning difficulties </a:t>
            </a:r>
          </a:p>
          <a:p>
            <a:r>
              <a:rPr lang="en-US" sz="2000" dirty="0" smtClean="0"/>
              <a:t>Product of normal pregnancy and delivery</a:t>
            </a:r>
          </a:p>
          <a:p>
            <a:r>
              <a:rPr lang="en-US" sz="2000" dirty="0" smtClean="0"/>
              <a:t>Normal early development, did well in elementary school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2438400"/>
            <a:ext cx="8664808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Demand of sports and school work </a:t>
            </a:r>
            <a:r>
              <a:rPr lang="en-US" sz="2000" dirty="0" smtClean="0"/>
              <a:t>– led to </a:t>
            </a:r>
            <a:r>
              <a:rPr lang="en-US" sz="2000" dirty="0" smtClean="0"/>
              <a:t>reduced sleep</a:t>
            </a:r>
          </a:p>
          <a:p>
            <a:endParaRPr lang="en-US" sz="2000" dirty="0" smtClean="0"/>
          </a:p>
          <a:p>
            <a:r>
              <a:rPr lang="en-US" sz="2000" dirty="0" smtClean="0"/>
              <a:t>Migraine headaches began gradually and then became frequent occurring weekly</a:t>
            </a:r>
          </a:p>
          <a:p>
            <a:endParaRPr lang="en-US" sz="2000" dirty="0" smtClean="0"/>
          </a:p>
          <a:p>
            <a:r>
              <a:rPr lang="en-US" sz="2000" dirty="0" smtClean="0"/>
              <a:t>She took ibuprofen or acetaminophen </a:t>
            </a:r>
            <a:r>
              <a:rPr lang="en-US" sz="2000" dirty="0" smtClean="0"/>
              <a:t>frequently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She had daily headaches for one year with severe headaches 2x per week</a:t>
            </a:r>
          </a:p>
          <a:p>
            <a:endParaRPr lang="en-US" sz="2000" dirty="0" smtClean="0"/>
          </a:p>
          <a:p>
            <a:r>
              <a:rPr lang="en-US" sz="2000" dirty="0" smtClean="0"/>
              <a:t>She </a:t>
            </a:r>
            <a:r>
              <a:rPr lang="en-US" sz="2000" dirty="0" smtClean="0"/>
              <a:t>began to have difficulties </a:t>
            </a:r>
            <a:r>
              <a:rPr lang="en-US" sz="2000" dirty="0" smtClean="0"/>
              <a:t>in school and her grades fell </a:t>
            </a:r>
          </a:p>
          <a:p>
            <a:endParaRPr lang="en-US" sz="2000" dirty="0" smtClean="0"/>
          </a:p>
          <a:p>
            <a:r>
              <a:rPr lang="en-US" sz="2000" dirty="0" smtClean="0"/>
              <a:t>Problem sleeping</a:t>
            </a:r>
          </a:p>
          <a:p>
            <a:endParaRPr lang="en-US" sz="2000" dirty="0" smtClean="0"/>
          </a:p>
          <a:p>
            <a:r>
              <a:rPr lang="en-US" sz="2000" dirty="0" smtClean="0"/>
              <a:t>She  became depressed and began having difficulties remembering things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685800"/>
            <a:ext cx="685117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Saw me 1.5 years after  learning difficulties  began</a:t>
            </a:r>
          </a:p>
          <a:p>
            <a:endParaRPr lang="en-US" dirty="0" smtClean="0"/>
          </a:p>
          <a:p>
            <a:r>
              <a:rPr lang="en-US" dirty="0" smtClean="0"/>
              <a:t>Exam: normal general and neurologic exam, </a:t>
            </a:r>
            <a:r>
              <a:rPr lang="en-US" dirty="0" smtClean="0"/>
              <a:t>normal CBC, CMP and TFTs</a:t>
            </a:r>
          </a:p>
          <a:p>
            <a:r>
              <a:rPr lang="en-US" dirty="0" smtClean="0"/>
              <a:t> </a:t>
            </a:r>
            <a:r>
              <a:rPr lang="en-US" dirty="0" smtClean="0"/>
              <a:t>           </a:t>
            </a:r>
            <a:r>
              <a:rPr lang="en-US" dirty="0" smtClean="0"/>
              <a:t>brain </a:t>
            </a:r>
            <a:r>
              <a:rPr lang="en-US" dirty="0" smtClean="0"/>
              <a:t>MRI/A normal</a:t>
            </a:r>
          </a:p>
          <a:p>
            <a:endParaRPr lang="en-US" dirty="0" smtClean="0"/>
          </a:p>
          <a:p>
            <a:r>
              <a:rPr lang="en-US" dirty="0" err="1" smtClean="0"/>
              <a:t>Dx</a:t>
            </a:r>
            <a:r>
              <a:rPr lang="en-US" dirty="0" smtClean="0"/>
              <a:t>:  chronic daily headaches, sleep and mood disturbances</a:t>
            </a:r>
          </a:p>
          <a:p>
            <a:endParaRPr lang="en-US" dirty="0" smtClean="0"/>
          </a:p>
          <a:p>
            <a:r>
              <a:rPr lang="en-US" dirty="0" smtClean="0"/>
              <a:t>Rx:  discontinue acetaminophen and </a:t>
            </a:r>
            <a:r>
              <a:rPr lang="en-US" dirty="0" err="1" smtClean="0"/>
              <a:t>iburophen</a:t>
            </a:r>
            <a:endParaRPr lang="en-US" dirty="0" smtClean="0"/>
          </a:p>
          <a:p>
            <a:r>
              <a:rPr lang="en-US" dirty="0" smtClean="0"/>
              <a:t>        started </a:t>
            </a:r>
            <a:r>
              <a:rPr lang="en-US" dirty="0" err="1" smtClean="0"/>
              <a:t>amitriptyline</a:t>
            </a:r>
            <a:r>
              <a:rPr lang="en-US" dirty="0" smtClean="0"/>
              <a:t>, regulated her sleep,  good dietary practices,</a:t>
            </a:r>
          </a:p>
          <a:p>
            <a:r>
              <a:rPr lang="en-US" dirty="0" smtClean="0"/>
              <a:t>        improved hydration </a:t>
            </a:r>
            <a:r>
              <a:rPr lang="en-US" dirty="0" smtClean="0"/>
              <a:t> and </a:t>
            </a:r>
            <a:r>
              <a:rPr lang="en-US" dirty="0" smtClean="0"/>
              <a:t>increase exercise.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8200" y="3962400"/>
            <a:ext cx="697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Outcome:</a:t>
            </a:r>
          </a:p>
          <a:p>
            <a:r>
              <a:rPr lang="en-US" dirty="0" smtClean="0"/>
              <a:t>	4 months later her daily and chronic headaches were gone</a:t>
            </a:r>
          </a:p>
          <a:p>
            <a:r>
              <a:rPr lang="en-US" dirty="0" smtClean="0"/>
              <a:t>        	returned to school and was doing better</a:t>
            </a:r>
          </a:p>
          <a:p>
            <a:r>
              <a:rPr lang="en-US" dirty="0" smtClean="0"/>
              <a:t>        	no memory problems</a:t>
            </a:r>
          </a:p>
          <a:p>
            <a:r>
              <a:rPr lang="en-US" dirty="0" smtClean="0"/>
              <a:t>       	she required tutoring and grades were improving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1400" y="533400"/>
            <a:ext cx="1608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Summary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676400" y="1447800"/>
            <a:ext cx="6028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Learning disabilities and difficulties are brain based disorders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6400" y="2286000"/>
            <a:ext cx="6447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Learning difficulties are acquired and result from impact of other </a:t>
            </a:r>
          </a:p>
          <a:p>
            <a:r>
              <a:rPr lang="en-US" dirty="0" smtClean="0"/>
              <a:t>   disorders on brain function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76400" y="3276600"/>
            <a:ext cx="6794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 Learning difficulties are </a:t>
            </a:r>
            <a:r>
              <a:rPr lang="en-US" dirty="0" smtClean="0"/>
              <a:t>generally BUT not always </a:t>
            </a:r>
            <a:r>
              <a:rPr lang="en-US" dirty="0" smtClean="0"/>
              <a:t>easier to treat and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smtClean="0"/>
              <a:t>   </a:t>
            </a:r>
            <a:r>
              <a:rPr lang="en-US" dirty="0" smtClean="0"/>
              <a:t>need </a:t>
            </a:r>
            <a:r>
              <a:rPr lang="en-US" dirty="0" smtClean="0"/>
              <a:t>to be </a:t>
            </a:r>
            <a:r>
              <a:rPr lang="en-US" dirty="0" smtClean="0"/>
              <a:t>considered </a:t>
            </a:r>
            <a:r>
              <a:rPr lang="en-US" dirty="0" smtClean="0"/>
              <a:t>in all cases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742890"/>
            <a:ext cx="77273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So you think your child might be at risk for  becoming learning disabled</a:t>
            </a:r>
            <a:endParaRPr 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1676400"/>
            <a:ext cx="621901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Developmental assessment</a:t>
            </a:r>
          </a:p>
          <a:p>
            <a:endParaRPr lang="en-US" sz="2400" dirty="0" smtClean="0"/>
          </a:p>
          <a:p>
            <a:r>
              <a:rPr lang="en-US" sz="2400" dirty="0" smtClean="0"/>
              <a:t>Early intervention with re-evaluation of progress</a:t>
            </a:r>
          </a:p>
          <a:p>
            <a:endParaRPr lang="en-US" sz="2400" dirty="0" smtClean="0"/>
          </a:p>
          <a:p>
            <a:r>
              <a:rPr lang="en-US" sz="2400" dirty="0" smtClean="0"/>
              <a:t>Medical evaluation  and treatment 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5" name="Picture 8" descr="http://www.preschoolcalifornia.org/assets/charts/braindevelopment-large.jpg"/>
          <p:cNvPicPr>
            <a:picLocks noChangeAspect="1" noChangeArrowheads="1"/>
          </p:cNvPicPr>
          <p:nvPr/>
        </p:nvPicPr>
        <p:blipFill>
          <a:blip r:embed="rId3" cstate="print"/>
          <a:srcRect t="20513"/>
          <a:stretch>
            <a:fillRect/>
          </a:stretch>
        </p:blipFill>
        <p:spPr bwMode="auto">
          <a:xfrm>
            <a:off x="609600" y="4114298"/>
            <a:ext cx="4191000" cy="24389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605135"/>
            <a:ext cx="7727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So you think your child has a learning disability now what? </a:t>
            </a:r>
            <a:endParaRPr lang="en-US" sz="2400" b="1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219200" y="1524000"/>
            <a:ext cx="5389617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charset="-127"/>
                <a:cs typeface="Times New Roman" pitchFamily="18" charset="0"/>
              </a:rPr>
              <a:t>Evaluation</a:t>
            </a:r>
            <a:endParaRPr kumimoji="0" lang="en-US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Batang" charset="-127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charset="-127"/>
                <a:cs typeface="Times New Roman" pitchFamily="18" charset="0"/>
              </a:rPr>
              <a:t>Neuropsychological/Psychological</a:t>
            </a:r>
            <a:r>
              <a:rPr kumimoji="0" lang="en-US" altLang="ko-K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charset="-127"/>
                <a:cs typeface="Times New Roman" pitchFamily="18" charset="0"/>
              </a:rPr>
              <a:t> </a:t>
            </a: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charset="-127"/>
                <a:cs typeface="Times New Roman" pitchFamily="18" charset="0"/>
              </a:rPr>
              <a:t>Evaluation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Educational evaluation</a:t>
            </a:r>
            <a:endParaRPr kumimoji="0" lang="en-US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2000" dirty="0" smtClean="0">
              <a:latin typeface="Times New Roman" pitchFamily="18" charset="0"/>
              <a:ea typeface="Batang" charset="-127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charset="-127"/>
                <a:cs typeface="Times New Roman" pitchFamily="18" charset="0"/>
              </a:rPr>
              <a:t>Speech and Language Assessment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2000" dirty="0" smtClean="0">
              <a:latin typeface="Times New Roman" pitchFamily="18" charset="0"/>
              <a:ea typeface="Batang" charset="-127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charset="-127"/>
                <a:cs typeface="Times New Roman" pitchFamily="18" charset="0"/>
              </a:rPr>
              <a:t>Audiologist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2000" dirty="0" smtClean="0">
              <a:latin typeface="Times New Roman" pitchFamily="18" charset="0"/>
              <a:ea typeface="Batang" charset="-127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charset="-127"/>
                <a:cs typeface="Times New Roman" pitchFamily="18" charset="0"/>
              </a:rPr>
              <a:t>Teacher and Parents Questionnaire for ADHD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2000" dirty="0" smtClean="0">
              <a:latin typeface="Times New Roman" pitchFamily="18" charset="0"/>
              <a:ea typeface="Batang" charset="-127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charset="-127"/>
                <a:cs typeface="Times New Roman" pitchFamily="18" charset="0"/>
              </a:rPr>
              <a:t>Occu</a:t>
            </a:r>
            <a:r>
              <a:rPr lang="en-US" altLang="ko-KR" sz="2000" dirty="0" smtClean="0">
                <a:latin typeface="Times New Roman" pitchFamily="18" charset="0"/>
                <a:ea typeface="Batang" charset="-127"/>
                <a:cs typeface="Times New Roman" pitchFamily="18" charset="0"/>
              </a:rPr>
              <a:t>pational Therapist</a:t>
            </a:r>
            <a:endParaRPr kumimoji="0" lang="en-US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Batang" charset="-127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Medical/Psychiatric</a:t>
            </a:r>
            <a:r>
              <a:rPr kumimoji="0" lang="en-US" altLang="ko-K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evaluation</a:t>
            </a:r>
            <a:endParaRPr kumimoji="0" lang="en-US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505200" y="1905000"/>
            <a:ext cx="4800600" cy="4572000"/>
            <a:chOff x="3505200" y="1905000"/>
            <a:chExt cx="4800600" cy="4572000"/>
          </a:xfrm>
        </p:grpSpPr>
        <p:pic>
          <p:nvPicPr>
            <p:cNvPr id="1026" name="Picture 2" descr="http://www.loni.ucla.edu/~thompson/DEVEL/5to20_NormalDevelopment.jpg"/>
            <p:cNvPicPr>
              <a:picLocks noChangeAspect="1" noChangeArrowheads="1"/>
            </p:cNvPicPr>
            <p:nvPr/>
          </p:nvPicPr>
          <p:blipFill>
            <a:blip r:embed="rId3" cstate="print"/>
            <a:srcRect r="10000"/>
            <a:stretch>
              <a:fillRect/>
            </a:stretch>
          </p:blipFill>
          <p:spPr bwMode="auto">
            <a:xfrm>
              <a:off x="3505200" y="1905000"/>
              <a:ext cx="4800600" cy="4572000"/>
            </a:xfrm>
            <a:prstGeom prst="rect">
              <a:avLst/>
            </a:prstGeom>
            <a:noFill/>
          </p:spPr>
        </p:pic>
        <p:sp>
          <p:nvSpPr>
            <p:cNvPr id="17" name="Rectangle 16"/>
            <p:cNvSpPr/>
            <p:nvPr/>
          </p:nvSpPr>
          <p:spPr>
            <a:xfrm rot="1683593" flipH="1">
              <a:off x="3509702" y="2989681"/>
              <a:ext cx="448193" cy="1928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" name="Straight Arrow Connector 3"/>
          <p:cNvCxnSpPr/>
          <p:nvPr/>
        </p:nvCxnSpPr>
        <p:spPr>
          <a:xfrm rot="5400000">
            <a:off x="4495800" y="1219200"/>
            <a:ext cx="533400" cy="381000"/>
          </a:xfrm>
          <a:prstGeom prst="straightConnector1">
            <a:avLst/>
          </a:prstGeom>
          <a:ln w="38100"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rot="5400000">
            <a:off x="5562600" y="1905000"/>
            <a:ext cx="533400" cy="381000"/>
          </a:xfrm>
          <a:prstGeom prst="straightConnector1">
            <a:avLst/>
          </a:prstGeom>
          <a:ln w="38100"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5400000">
            <a:off x="6477000" y="2438400"/>
            <a:ext cx="533400" cy="381000"/>
          </a:xfrm>
          <a:prstGeom prst="straightConnector1">
            <a:avLst/>
          </a:prstGeom>
          <a:ln w="38100"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7467600" y="2971800"/>
            <a:ext cx="533400" cy="381000"/>
          </a:xfrm>
          <a:prstGeom prst="straightConnector1">
            <a:avLst/>
          </a:prstGeom>
          <a:ln w="38100"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faculty.washington.edu/chudler/develop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1752600"/>
            <a:ext cx="1793631" cy="22098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 rot="16200000">
            <a:off x="6589694" y="129064"/>
            <a:ext cx="1908215" cy="198120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2800" dirty="0" smtClean="0">
                <a:effectLst>
                  <a:outerShdw blurRad="355600" dir="5400000" sx="115000" sy="115000" algn="ctr" rotWithShape="0">
                    <a:schemeClr val="accent2">
                      <a:alpha val="72000"/>
                    </a:schemeClr>
                  </a:outerShdw>
                </a:effectLst>
              </a:rPr>
              <a:t>Genetics</a:t>
            </a:r>
          </a:p>
          <a:p>
            <a:r>
              <a:rPr lang="en-US" sz="2800" dirty="0" smtClean="0">
                <a:effectLst>
                  <a:outerShdw blurRad="355600" dir="5400000" sx="115000" sy="115000" algn="ctr" rotWithShape="0">
                    <a:schemeClr val="accent2">
                      <a:alpha val="72000"/>
                    </a:schemeClr>
                  </a:outerShdw>
                </a:effectLst>
              </a:rPr>
              <a:t>Stress  </a:t>
            </a:r>
          </a:p>
          <a:p>
            <a:r>
              <a:rPr lang="en-US" sz="2800" dirty="0" smtClean="0">
                <a:effectLst>
                  <a:outerShdw blurRad="355600" dir="5400000" sx="115000" sy="115000" algn="ctr" rotWithShape="0">
                    <a:schemeClr val="accent2">
                      <a:alpha val="72000"/>
                    </a:schemeClr>
                  </a:outerShdw>
                </a:effectLst>
              </a:rPr>
              <a:t>Toxins  Experiences</a:t>
            </a:r>
            <a:endParaRPr lang="en-US" sz="2800" dirty="0">
              <a:effectLst>
                <a:outerShdw blurRad="355600" dir="5400000" sx="115000" sy="115000" algn="ctr" rotWithShape="0">
                  <a:schemeClr val="accent2">
                    <a:alpha val="72000"/>
                  </a:scheme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757536" y="-71735"/>
            <a:ext cx="923330" cy="198120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1600" dirty="0" smtClean="0">
                <a:effectLst>
                  <a:outerShdw blurRad="355600" dir="5400000" sx="115000" sy="115000" algn="ctr" rotWithShape="0">
                    <a:schemeClr val="accent2">
                      <a:alpha val="72000"/>
                    </a:schemeClr>
                  </a:outerShdw>
                </a:effectLst>
              </a:rPr>
              <a:t>Genetics</a:t>
            </a:r>
          </a:p>
          <a:p>
            <a:r>
              <a:rPr lang="en-US" sz="1600" dirty="0" smtClean="0">
                <a:effectLst>
                  <a:outerShdw blurRad="355600" dir="5400000" sx="115000" sy="115000" algn="ctr" rotWithShape="0">
                    <a:schemeClr val="accent2">
                      <a:alpha val="72000"/>
                    </a:schemeClr>
                  </a:outerShdw>
                </a:effectLst>
              </a:rPr>
              <a:t>Stress  </a:t>
            </a:r>
          </a:p>
          <a:p>
            <a:r>
              <a:rPr lang="en-US" sz="1600" dirty="0" smtClean="0">
                <a:effectLst>
                  <a:outerShdw blurRad="355600" dir="5400000" sx="115000" sy="115000" algn="ctr" rotWithShape="0">
                    <a:schemeClr val="accent2">
                      <a:alpha val="72000"/>
                    </a:schemeClr>
                  </a:outerShdw>
                </a:effectLst>
              </a:rPr>
              <a:t>Toxins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33400" y="3886200"/>
            <a:ext cx="207781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 smtClean="0"/>
              <a:t>Ann. Neurology</a:t>
            </a:r>
            <a:r>
              <a:rPr lang="en-US" sz="1100" dirty="0" smtClean="0"/>
              <a:t>, 4:345-356, 1978</a:t>
            </a:r>
            <a:endParaRPr lang="en-US" sz="1100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257800" y="6400800"/>
            <a:ext cx="3581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</a:rPr>
              <a:t>Adapted from www.loni.ucla.edu/~thompson/DEVEL/5to20_Norma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20" name="Down Arrow 19"/>
          <p:cNvSpPr/>
          <p:nvPr/>
        </p:nvSpPr>
        <p:spPr>
          <a:xfrm rot="18887208">
            <a:off x="677246" y="1494253"/>
            <a:ext cx="457200" cy="381000"/>
          </a:xfrm>
          <a:prstGeom prst="downArrow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609600" dist="50800" dir="8580000" algn="ctr" rotWithShape="0">
                  <a:srgbClr val="000000"/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 rot="1637303">
            <a:off x="3456173" y="3002477"/>
            <a:ext cx="5259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Birth  </a:t>
            </a:r>
            <a:endParaRPr lang="en-US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294686"/>
            <a:ext cx="7848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http://www.dyslexia.com/library/classroom.htm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http://www.schoolpsychology.net/p_01.html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/>
              </a:rPr>
              <a:t>http://www.nhlbi.nih.gov/health/public/sleep/healthy_sleep.pdf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http://www.dyslexia-parent.com/magazine.html</a:t>
            </a:r>
            <a:endParaRPr lang="en-US" dirty="0" smtClean="0"/>
          </a:p>
          <a:p>
            <a:r>
              <a:rPr lang="en-US" dirty="0" smtClean="0"/>
              <a:t>The Foundation for People with Learning Disabilities: the largest website on learning disability/difficulty in the UK</a:t>
            </a:r>
            <a:br>
              <a:rPr lang="en-US" dirty="0" smtClean="0"/>
            </a:br>
            <a:r>
              <a:rPr lang="en-US" dirty="0" smtClean="0">
                <a:hlinkClick r:id="rId7"/>
              </a:rPr>
              <a:t>(http://www.learningdisabilities.org.uk)</a:t>
            </a:r>
            <a:endParaRPr lang="en-US" dirty="0" smtClean="0"/>
          </a:p>
          <a:p>
            <a:r>
              <a:rPr lang="en-US" dirty="0" smtClean="0"/>
              <a:t>Learning Disability Association of America </a:t>
            </a:r>
            <a:br>
              <a:rPr lang="en-US" dirty="0" smtClean="0"/>
            </a:br>
            <a:r>
              <a:rPr lang="en-US" dirty="0" smtClean="0">
                <a:hlinkClick r:id="rId8"/>
              </a:rPr>
              <a:t>(http://www.Idanatl.org)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National Center for Learning Disabilities </a:t>
            </a:r>
            <a:br>
              <a:rPr lang="en-US" dirty="0" smtClean="0"/>
            </a:br>
            <a:r>
              <a:rPr lang="en-US" dirty="0" smtClean="0">
                <a:hlinkClick r:id="rId9"/>
              </a:rPr>
              <a:t>(http://www.ncld.org)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TEACCH, at the University of North Carolina at Chapel Hill</a:t>
            </a:r>
            <a:br>
              <a:rPr lang="en-US" dirty="0" smtClean="0"/>
            </a:br>
            <a:r>
              <a:rPr lang="en-US" dirty="0" smtClean="0">
                <a:hlinkClick r:id="rId10"/>
              </a:rPr>
              <a:t>(http://www.teacch.com)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Indiana Institute on Disability and Community </a:t>
            </a:r>
            <a:br>
              <a:rPr lang="en-US" dirty="0" smtClean="0"/>
            </a:br>
            <a:r>
              <a:rPr lang="en-US" dirty="0" smtClean="0">
                <a:hlinkClick r:id="rId11"/>
              </a:rPr>
              <a:t>(http://www.iidc.indiana.edu)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657600" y="457200"/>
            <a:ext cx="1687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Resources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1371600"/>
            <a:ext cx="7543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Children and Adults with ADHD 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(http://www.chadd.org)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ADD Warehouse: Leading Resource for the understanding and treatment of all developmental disorders</a:t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(http://www.addwarehouse.com)</a:t>
            </a:r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Dulcan</a:t>
            </a:r>
            <a:r>
              <a:rPr lang="en-US" dirty="0" smtClean="0"/>
              <a:t> M, for the Work Group on Quality Issues. Practice parameters for the assessment and treatment of children, adolescents, and adults with attention-deficit/hyperactivity disorder. J Am </a:t>
            </a:r>
            <a:r>
              <a:rPr lang="en-US" dirty="0" err="1" smtClean="0"/>
              <a:t>Acad</a:t>
            </a:r>
            <a:r>
              <a:rPr lang="en-US" dirty="0" smtClean="0"/>
              <a:t> Child </a:t>
            </a:r>
            <a:r>
              <a:rPr lang="en-US" dirty="0" err="1" smtClean="0"/>
              <a:t>Adolesc</a:t>
            </a:r>
            <a:r>
              <a:rPr lang="en-US" dirty="0" smtClean="0"/>
              <a:t> Psychiatry 1997;36: S85-121. </a:t>
            </a:r>
          </a:p>
          <a:p>
            <a:r>
              <a:rPr lang="en-US" dirty="0" smtClean="0"/>
              <a:t>American Academy of Pediatrics Subcommittee on Attention-Deficit/Hyperactivity Disorder Committee on Quality Improvement. Clinical practice guideline: treatment of the school-aged child with attention-deficit/hyperactivity disorder. Pediatrics 2001;108:1033-44. </a:t>
            </a:r>
          </a:p>
          <a:p>
            <a:endParaRPr lang="en-US" dirty="0" smtClean="0"/>
          </a:p>
          <a:p>
            <a:r>
              <a:rPr lang="en-US" dirty="0" smtClean="0"/>
              <a:t>Goldman LS, </a:t>
            </a:r>
            <a:r>
              <a:rPr lang="en-US" dirty="0" err="1" smtClean="0"/>
              <a:t>Genel</a:t>
            </a:r>
            <a:r>
              <a:rPr lang="en-US" dirty="0" smtClean="0"/>
              <a:t> M, </a:t>
            </a:r>
            <a:r>
              <a:rPr lang="en-US" dirty="0" err="1" smtClean="0"/>
              <a:t>Bezman</a:t>
            </a:r>
            <a:r>
              <a:rPr lang="en-US" dirty="0" smtClean="0"/>
              <a:t> RJ, et al. Diagnosis and treatment of attention-deficit/hyperactivity disorder in children and adolescents. JAMA 1998;279:1100-7.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57600" y="457200"/>
            <a:ext cx="1687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Resources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4105275"/>
            <a:ext cx="4890934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http://content.answers.com/main/content/img/oxford/Oxford_Mind/0198162246.brain-development.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999" y="533400"/>
            <a:ext cx="4040173" cy="2675037"/>
          </a:xfrm>
          <a:prstGeom prst="rect">
            <a:avLst/>
          </a:prstGeom>
          <a:noFill/>
        </p:spPr>
      </p:pic>
      <p:grpSp>
        <p:nvGrpSpPr>
          <p:cNvPr id="6" name="Group 5"/>
          <p:cNvGrpSpPr/>
          <p:nvPr/>
        </p:nvGrpSpPr>
        <p:grpSpPr>
          <a:xfrm>
            <a:off x="4648200" y="533400"/>
            <a:ext cx="4267200" cy="2457450"/>
            <a:chOff x="4648200" y="152400"/>
            <a:chExt cx="4191000" cy="2838450"/>
          </a:xfrm>
        </p:grpSpPr>
        <p:pic>
          <p:nvPicPr>
            <p:cNvPr id="19458" name="Picture 2" descr="http://www.morphonix.com/software/education/science/brain/game/specimens/cerebral_cortex_lobes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8200" y="152400"/>
              <a:ext cx="4191000" cy="283845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7696200" y="2209800"/>
              <a:ext cx="10118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6600"/>
                  </a:solidFill>
                  <a:latin typeface="Arno Pro Light Display" pitchFamily="18" charset="0"/>
                </a:rPr>
                <a:t>Cerebellum</a:t>
              </a:r>
              <a:endParaRPr lang="en-US" sz="1600" dirty="0">
                <a:solidFill>
                  <a:srgbClr val="FF6600"/>
                </a:solidFill>
                <a:latin typeface="Arno Pro Light Display" pitchFamily="18" charset="0"/>
              </a:endParaRPr>
            </a:p>
          </p:txBody>
        </p:sp>
      </p:grpSp>
      <p:pic>
        <p:nvPicPr>
          <p:cNvPr id="130050" name="Picture 2" descr="Fragmen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810000"/>
            <a:ext cx="3733800" cy="2840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0" y="228600"/>
            <a:ext cx="3413948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Who is at Risk for LD?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920889"/>
            <a:ext cx="702121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dirty="0" smtClean="0"/>
              <a:t> Problems with pregnancy and delivery</a:t>
            </a:r>
          </a:p>
          <a:p>
            <a:pPr lvl="0"/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 Very irritable and difficult during infancy and toddlerhood </a:t>
            </a:r>
          </a:p>
          <a:p>
            <a:pPr lvl="0"/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 Positive family history </a:t>
            </a:r>
          </a:p>
          <a:p>
            <a:pPr lvl="0"/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 Delay in development of milestones </a:t>
            </a:r>
          </a:p>
          <a:p>
            <a:pPr lvl="0"/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Problems with pronunciation, rhyming words and learning rhymes </a:t>
            </a:r>
          </a:p>
          <a:p>
            <a:pPr lvl="0"/>
            <a:r>
              <a:rPr lang="en-US" dirty="0" smtClean="0"/>
              <a:t> 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 Difficulty with retelling a story in the right order of events </a:t>
            </a:r>
          </a:p>
          <a:p>
            <a:pPr lvl="0"/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 Poor pencil control or dislike of coloring </a:t>
            </a:r>
          </a:p>
          <a:p>
            <a:pPr lvl="0"/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 Difficulty in learning letters or numbers </a:t>
            </a:r>
          </a:p>
          <a:p>
            <a:pPr lvl="0"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Difficulty with learning shapes, colors and how to write their own name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Genetic syndromes – NF1, Fragile X, Tuberous Sclerosis, Turners syndrome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9000" y="381000"/>
            <a:ext cx="1415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Dyslexia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838200"/>
            <a:ext cx="865813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Difficulty learning to read and spell despite normal IQ and conventional instruction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Exclusion of acquired brain injury,  auditory or visual acuity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Affects 5 – 12 % school-aged children  2:1, M:F </a:t>
            </a:r>
            <a:r>
              <a:rPr lang="en-US" sz="1400" dirty="0" smtClean="0"/>
              <a:t>(</a:t>
            </a:r>
            <a:r>
              <a:rPr lang="en-US" sz="1400" dirty="0" err="1" smtClean="0"/>
              <a:t>Katusic</a:t>
            </a:r>
            <a:r>
              <a:rPr lang="en-US" sz="1400" dirty="0" smtClean="0"/>
              <a:t> 2001, </a:t>
            </a:r>
            <a:r>
              <a:rPr lang="en-US" sz="1400" dirty="0" err="1" smtClean="0"/>
              <a:t>Farang</a:t>
            </a:r>
            <a:r>
              <a:rPr lang="en-US" sz="1400" dirty="0" smtClean="0"/>
              <a:t>, 1986, </a:t>
            </a:r>
            <a:r>
              <a:rPr lang="en-US" sz="1400" dirty="0" err="1" smtClean="0"/>
              <a:t>Defries</a:t>
            </a:r>
            <a:r>
              <a:rPr lang="en-US" sz="1400" dirty="0" smtClean="0"/>
              <a:t> 1996, Chan, 2007)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Across all races and ethnicities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Sibling recurrence risk is 43-60%  </a:t>
            </a:r>
          </a:p>
          <a:p>
            <a:r>
              <a:rPr lang="en-US" sz="1400" dirty="0" smtClean="0"/>
              <a:t>Ziegler, et al Hum </a:t>
            </a:r>
            <a:r>
              <a:rPr lang="en-US" sz="1400" dirty="0" err="1" smtClean="0"/>
              <a:t>Hered</a:t>
            </a:r>
            <a:r>
              <a:rPr lang="en-US" sz="1400" dirty="0" smtClean="0"/>
              <a:t> (2005), </a:t>
            </a:r>
            <a:r>
              <a:rPr lang="en-US" sz="1400" dirty="0" err="1" smtClean="0"/>
              <a:t>Volger</a:t>
            </a:r>
            <a:r>
              <a:rPr lang="en-US" sz="1400" dirty="0" smtClean="0"/>
              <a:t> , J. Learn </a:t>
            </a:r>
            <a:r>
              <a:rPr lang="en-US" sz="1400" dirty="0" err="1" smtClean="0"/>
              <a:t>Dis</a:t>
            </a:r>
            <a:r>
              <a:rPr lang="en-US" sz="1400" dirty="0" smtClean="0"/>
              <a:t> (1985</a:t>
            </a:r>
            <a:endParaRPr lang="en-US" dirty="0" smtClean="0"/>
          </a:p>
        </p:txBody>
      </p:sp>
      <p:grpSp>
        <p:nvGrpSpPr>
          <p:cNvPr id="2" name="Group 7"/>
          <p:cNvGrpSpPr/>
          <p:nvPr/>
        </p:nvGrpSpPr>
        <p:grpSpPr>
          <a:xfrm>
            <a:off x="5412449" y="4114800"/>
            <a:ext cx="3807751" cy="2286000"/>
            <a:chOff x="-493283" y="151221"/>
            <a:chExt cx="4190998" cy="2838450"/>
          </a:xfrm>
        </p:grpSpPr>
        <p:pic>
          <p:nvPicPr>
            <p:cNvPr id="6" name="Picture 2" descr="http://www.morphonix.com/software/education/science/brain/game/specimens/cerebral_cortex_lobes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493283" y="151221"/>
              <a:ext cx="4190998" cy="283845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2442148" y="2327366"/>
              <a:ext cx="1155405" cy="3609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6600"/>
                  </a:solidFill>
                  <a:latin typeface="Arno Pro Light Display" pitchFamily="18" charset="0"/>
                </a:rPr>
                <a:t>Cerebellum</a:t>
              </a:r>
              <a:endParaRPr lang="en-US" sz="1100" dirty="0">
                <a:solidFill>
                  <a:srgbClr val="FF6600"/>
                </a:solidFill>
                <a:latin typeface="Arno Pro Light Display" pitchFamily="18" charset="0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7162800" y="4648200"/>
            <a:ext cx="457200" cy="304800"/>
          </a:xfrm>
          <a:prstGeom prst="ellipse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" y="3658612"/>
            <a:ext cx="515538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Word-blindness noted 130 years ago by </a:t>
            </a:r>
            <a:r>
              <a:rPr lang="en-US" dirty="0" err="1" smtClean="0"/>
              <a:t>Kaussmaul</a:t>
            </a:r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Damage to inferior parietal lobe </a:t>
            </a:r>
            <a:r>
              <a:rPr lang="en-US" sz="1200" dirty="0" smtClean="0"/>
              <a:t>Hinshelwood Lancet 1985 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Acquired cases of word-blindness (alexia) following </a:t>
            </a:r>
          </a:p>
          <a:p>
            <a:r>
              <a:rPr lang="en-US" dirty="0" smtClean="0"/>
              <a:t>   stroke, migraines, seizures</a:t>
            </a:r>
            <a:endParaRPr lang="en-US" sz="1200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Developmental word-blindness (dyslexia)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Integration of auditory and visual  information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29200" y="914400"/>
            <a:ext cx="3657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  - neuronal </a:t>
            </a:r>
            <a:r>
              <a:rPr lang="en-US" dirty="0" err="1" smtClean="0"/>
              <a:t>ectopias</a:t>
            </a:r>
            <a:r>
              <a:rPr lang="en-US" dirty="0" smtClean="0"/>
              <a:t>, dysplasia and </a:t>
            </a:r>
            <a:r>
              <a:rPr lang="en-US" dirty="0" err="1" smtClean="0"/>
              <a:t>polymicrogyrias</a:t>
            </a:r>
            <a:r>
              <a:rPr lang="en-US" dirty="0" smtClean="0"/>
              <a:t> in the left </a:t>
            </a:r>
          </a:p>
          <a:p>
            <a:r>
              <a:rPr lang="en-US" dirty="0" smtClean="0"/>
              <a:t>     </a:t>
            </a:r>
            <a:r>
              <a:rPr lang="en-US" dirty="0" err="1" smtClean="0"/>
              <a:t>perisylvian</a:t>
            </a:r>
            <a:r>
              <a:rPr lang="en-US" dirty="0" smtClean="0"/>
              <a:t> region , abnormalities in the medial </a:t>
            </a:r>
            <a:r>
              <a:rPr lang="en-US" dirty="0" err="1" smtClean="0"/>
              <a:t>geniculate</a:t>
            </a:r>
            <a:r>
              <a:rPr lang="en-US" dirty="0" smtClean="0"/>
              <a:t> and lateral </a:t>
            </a:r>
            <a:r>
              <a:rPr lang="en-US" dirty="0" err="1" smtClean="0"/>
              <a:t>geniculate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/>
              <a:t> -   abnormalities occurring during embryonic development at neuronal migration </a:t>
            </a:r>
          </a:p>
          <a:p>
            <a:endParaRPr lang="en-US" dirty="0" smtClean="0"/>
          </a:p>
        </p:txBody>
      </p:sp>
      <p:pic>
        <p:nvPicPr>
          <p:cNvPr id="3077" name="Picture 5" descr="http://www.ielanguages.com/photos/B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733800"/>
            <a:ext cx="4095750" cy="2686051"/>
          </a:xfrm>
          <a:prstGeom prst="rect">
            <a:avLst/>
          </a:prstGeom>
          <a:noFill/>
        </p:spPr>
      </p:pic>
      <p:pic>
        <p:nvPicPr>
          <p:cNvPr id="3079" name="Picture 7" descr="http://brainconnection.positscience.com/med/medart/l/anat/9907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828800"/>
            <a:ext cx="3295650" cy="2959789"/>
          </a:xfrm>
          <a:prstGeom prst="rect">
            <a:avLst/>
          </a:prstGeom>
          <a:noFill/>
        </p:spPr>
      </p:pic>
      <p:sp>
        <p:nvSpPr>
          <p:cNvPr id="8" name="Freeform 7"/>
          <p:cNvSpPr/>
          <p:nvPr/>
        </p:nvSpPr>
        <p:spPr>
          <a:xfrm>
            <a:off x="5867400" y="4800600"/>
            <a:ext cx="1576551" cy="1024759"/>
          </a:xfrm>
          <a:custGeom>
            <a:avLst/>
            <a:gdLst>
              <a:gd name="connsiteX0" fmla="*/ 0 w 1576551"/>
              <a:gd name="connsiteY0" fmla="*/ 1024759 h 1024759"/>
              <a:gd name="connsiteX1" fmla="*/ 157655 w 1576551"/>
              <a:gd name="connsiteY1" fmla="*/ 756745 h 1024759"/>
              <a:gd name="connsiteX2" fmla="*/ 157655 w 1576551"/>
              <a:gd name="connsiteY2" fmla="*/ 756745 h 1024759"/>
              <a:gd name="connsiteX3" fmla="*/ 299544 w 1576551"/>
              <a:gd name="connsiteY3" fmla="*/ 693683 h 1024759"/>
              <a:gd name="connsiteX4" fmla="*/ 520262 w 1576551"/>
              <a:gd name="connsiteY4" fmla="*/ 599090 h 1024759"/>
              <a:gd name="connsiteX5" fmla="*/ 945931 w 1576551"/>
              <a:gd name="connsiteY5" fmla="*/ 457200 h 1024759"/>
              <a:gd name="connsiteX6" fmla="*/ 1182413 w 1576551"/>
              <a:gd name="connsiteY6" fmla="*/ 394138 h 1024759"/>
              <a:gd name="connsiteX7" fmla="*/ 1355834 w 1576551"/>
              <a:gd name="connsiteY7" fmla="*/ 252248 h 1024759"/>
              <a:gd name="connsiteX8" fmla="*/ 1576551 w 1576551"/>
              <a:gd name="connsiteY8" fmla="*/ 0 h 1024759"/>
              <a:gd name="connsiteX9" fmla="*/ 1576551 w 1576551"/>
              <a:gd name="connsiteY9" fmla="*/ 0 h 1024759"/>
              <a:gd name="connsiteX10" fmla="*/ 1466193 w 1576551"/>
              <a:gd name="connsiteY10" fmla="*/ 126124 h 102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76551" h="1024759">
                <a:moveTo>
                  <a:pt x="0" y="1024759"/>
                </a:moveTo>
                <a:lnTo>
                  <a:pt x="157655" y="756745"/>
                </a:lnTo>
                <a:lnTo>
                  <a:pt x="157655" y="756745"/>
                </a:lnTo>
                <a:lnTo>
                  <a:pt x="299544" y="693683"/>
                </a:lnTo>
                <a:cubicBezTo>
                  <a:pt x="359978" y="667407"/>
                  <a:pt x="412531" y="638504"/>
                  <a:pt x="520262" y="599090"/>
                </a:cubicBezTo>
                <a:cubicBezTo>
                  <a:pt x="627993" y="559676"/>
                  <a:pt x="835573" y="491359"/>
                  <a:pt x="945931" y="457200"/>
                </a:cubicBezTo>
                <a:cubicBezTo>
                  <a:pt x="1056289" y="423041"/>
                  <a:pt x="1114096" y="428297"/>
                  <a:pt x="1182413" y="394138"/>
                </a:cubicBezTo>
                <a:cubicBezTo>
                  <a:pt x="1250730" y="359979"/>
                  <a:pt x="1290144" y="317938"/>
                  <a:pt x="1355834" y="252248"/>
                </a:cubicBezTo>
                <a:cubicBezTo>
                  <a:pt x="1421524" y="186558"/>
                  <a:pt x="1576551" y="0"/>
                  <a:pt x="1576551" y="0"/>
                </a:cubicBezTo>
                <a:lnTo>
                  <a:pt x="1576551" y="0"/>
                </a:lnTo>
                <a:lnTo>
                  <a:pt x="1466193" y="126124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57400" y="381000"/>
            <a:ext cx="5145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Neurobiological basis  of Dyslexia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53000" y="6477000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Geshwind</a:t>
            </a:r>
            <a:r>
              <a:rPr lang="en-US" dirty="0" smtClean="0"/>
              <a:t>  1985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6189</TotalTime>
  <Words>2372</Words>
  <Application>Microsoft Office PowerPoint</Application>
  <PresentationFormat>On-screen Show (4:3)</PresentationFormat>
  <Paragraphs>556</Paragraphs>
  <Slides>51</Slides>
  <Notes>51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</vt:vector>
  </TitlesOfParts>
  <Company>Johns Hopkins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Johns Hopkins</dc:creator>
  <cp:lastModifiedBy>Johns Hopkins</cp:lastModifiedBy>
  <cp:revision>205</cp:revision>
  <dcterms:created xsi:type="dcterms:W3CDTF">2010-09-07T17:23:39Z</dcterms:created>
  <dcterms:modified xsi:type="dcterms:W3CDTF">2010-10-26T15:04:16Z</dcterms:modified>
</cp:coreProperties>
</file>